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sldIdLst>
    <p:sldId id="305" r:id="rId5"/>
    <p:sldId id="308" r:id="rId6"/>
    <p:sldId id="309" r:id="rId7"/>
    <p:sldId id="310" r:id="rId8"/>
    <p:sldId id="290" r:id="rId9"/>
    <p:sldId id="311" r:id="rId10"/>
    <p:sldId id="312" r:id="rId11"/>
    <p:sldId id="262" r:id="rId12"/>
    <p:sldId id="263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0" r:id="rId21"/>
    <p:sldId id="273" r:id="rId22"/>
    <p:sldId id="274" r:id="rId23"/>
    <p:sldId id="307" r:id="rId24"/>
    <p:sldId id="257" r:id="rId25"/>
    <p:sldId id="2147374911" r:id="rId26"/>
    <p:sldId id="2147374873" r:id="rId27"/>
    <p:sldId id="2147374912" r:id="rId28"/>
    <p:sldId id="2147374913" r:id="rId29"/>
    <p:sldId id="214737491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0477249-D02D-4F5F-A8AB-7F8FBE3B4D43}">
          <p14:sldIdLst>
            <p14:sldId id="305"/>
          </p14:sldIdLst>
        </p14:section>
        <p14:section name="Extra Slides" id="{A06E1792-8F94-4902-88CA-A762E16CC6C4}">
          <p14:sldIdLst>
            <p14:sldId id="308"/>
            <p14:sldId id="309"/>
            <p14:sldId id="310"/>
            <p14:sldId id="290"/>
            <p14:sldId id="311"/>
            <p14:sldId id="312"/>
            <p14:sldId id="262"/>
            <p14:sldId id="263"/>
            <p14:sldId id="265"/>
            <p14:sldId id="266"/>
            <p14:sldId id="267"/>
            <p14:sldId id="268"/>
            <p14:sldId id="269"/>
            <p14:sldId id="271"/>
            <p14:sldId id="272"/>
            <p14:sldId id="270"/>
            <p14:sldId id="273"/>
            <p14:sldId id="274"/>
            <p14:sldId id="307"/>
            <p14:sldId id="257"/>
            <p14:sldId id="2147374911"/>
            <p14:sldId id="2147374873"/>
            <p14:sldId id="2147374912"/>
            <p14:sldId id="2147374913"/>
            <p14:sldId id="214737491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SH-MENDEZ, Natschja Ratanaprayul" initials="NMNR" lastIdx="3" clrIdx="0">
    <p:extLst>
      <p:ext uri="{19B8F6BF-5375-455C-9EA6-DF929625EA0E}">
        <p15:presenceInfo xmlns:p15="http://schemas.microsoft.com/office/powerpoint/2012/main" userId="S::ratanaprayuln@who.int::bbbfef26-df64-4b9c-847d-2757242eb8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6829"/>
    <a:srgbClr val="07A398"/>
    <a:srgbClr val="79B5E3"/>
    <a:srgbClr val="0099DD"/>
    <a:srgbClr val="FFFFFF"/>
    <a:srgbClr val="C9DDF3"/>
    <a:srgbClr val="0680C3"/>
    <a:srgbClr val="A6228C"/>
    <a:srgbClr val="F3A81C"/>
    <a:srgbClr val="0074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95"/>
  </p:normalViewPr>
  <p:slideViewPr>
    <p:cSldViewPr snapToGrid="0">
      <p:cViewPr varScale="1">
        <p:scale>
          <a:sx n="116" d="100"/>
          <a:sy n="116" d="100"/>
        </p:scale>
        <p:origin x="8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25686-C135-714D-ADAE-A031C4BC0204}" type="datetimeFigureOut">
              <a:rPr lang="en-US" smtClean="0"/>
              <a:t>9/26/24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85B747-18E9-E746-A276-B387773C2A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771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85B747-18E9-E746-A276-B387773C2AC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95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c4565ca23c_0_2616:notes"/>
          <p:cNvSpPr txBox="1">
            <a:spLocks noGrp="1"/>
          </p:cNvSpPr>
          <p:nvPr>
            <p:ph type="body" idx="1"/>
          </p:nvPr>
        </p:nvSpPr>
        <p:spPr>
          <a:xfrm>
            <a:off x="686421" y="4342780"/>
            <a:ext cx="5485200" cy="41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c4565ca23c_0_26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c4565ca23c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c4565ca23c_0_14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4565ca23c_0_1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4565ca23c_0_14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c4565ca23c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c4565ca23c_0_14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c4565ca23c_0_19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c4565ca23c_0_19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c4565ca23c_0_1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c4565ca23c_0_194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c4565ca23c_0_1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c4565ca23c_0_143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c4565ca23c_0_2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c4565ca23c_0_2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4565ca23c_0_1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4565ca23c_0_14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So, we have created the SMART Guidelines, which are intended to provide Health Content that is aligned with WHO recommendations. </a:t>
            </a:r>
          </a:p>
          <a:p>
            <a:r>
              <a:rPr lang="en-US">
                <a:cs typeface="Calibri"/>
              </a:rPr>
              <a:t>As part of any digital health intervention, high quality health content will be necessary to ensuring that the digital health intervention is adhering to best practice; and the SMART Guidelines provide this normative content in a way that facilitates adoption of it into digital systems.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9383A-F03C-4807-BC69-9BC30ECD8B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45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998ea443f3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998ea443f3_1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https://digitalhealth.course.tc/catalog/public-dhpns</a:t>
            </a:r>
            <a:endParaRPr/>
          </a:p>
        </p:txBody>
      </p:sp>
      <p:sp>
        <p:nvSpPr>
          <p:cNvPr id="267" name="Google Shape;267;g2998ea443f3_1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The SMART Guidelines has a 5 layer framework to represent WHO content has digital health components. 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The first layer, the narrative guidelines – is what WHO currently publishes but with greater precision and greater inputs from health informaticians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The second Operational layer – or more commonly known as the Digital Adaptation Kits (DAKS) - provide a "business requirements document" that is based on all the narrative guidelines and guidance that exists for a health domain. Business requirements documents are documents that every technologist needs to prepare in order to design and build a digital tool. The Digital Adaptation Kits consolidate the requirements across the various guidance documents and puts them in a format that is more easily readable for technology vendors. 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The third Machine Readable layer – provides the interoperability standards that are needed in the format of a FHIR (Fast health care interoperability resources) implementation guide. This is software agnostic standards that convert the DAK content into software code.   </a:t>
            </a:r>
            <a:endParaRPr lang="en-US"/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The fourth layer – is the executable layer. This provides a reference software that countries can then adapt and use.</a:t>
            </a:r>
          </a:p>
          <a:p>
            <a:pPr marL="228600" indent="-228600">
              <a:buAutoNum type="arabicPeriod"/>
            </a:pPr>
            <a:r>
              <a:rPr lang="en-US">
                <a:cs typeface="Calibri"/>
              </a:rPr>
              <a:t>And the Fifth layer – is forward looking. We don't have this yet, but the idea is that if countries are collecting and exchanging data in a standardized format, we would be able to collect information direct from countries in order to inform guidelines development – in addition to the existing mechanisms based on systematic reviews. 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9383A-F03C-4807-BC69-9BC30ECD8B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So there are 8 components to a digital adaptation kit in total. With each component of the DAK contributing to key design features of a digital tool meant to be used at the individual level by a healthcare provider.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29383A-F03C-4807-BC69-9BC30ECD8B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57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98ea443f3_1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998ea443f3_1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2998ea443f3_1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870603765_7_5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Speaker Notes: </a:t>
            </a:r>
            <a:endParaRPr sz="1100" b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Key message: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Talking points: 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Pacing: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Poll: </a:t>
            </a:r>
            <a:r>
              <a:rPr lang="en-US" sz="1100">
                <a:solidFill>
                  <a:schemeClr val="dk1"/>
                </a:solidFill>
              </a:rPr>
              <a:t>NO</a:t>
            </a:r>
            <a:endParaRPr sz="11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 b="1">
                <a:solidFill>
                  <a:schemeClr val="dk1"/>
                </a:solidFill>
              </a:rPr>
              <a:t>Citation:</a:t>
            </a:r>
            <a:endParaRPr sz="1100">
              <a:solidFill>
                <a:schemeClr val="dk1"/>
              </a:solidFill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1100"/>
          </a:p>
        </p:txBody>
      </p:sp>
      <p:sp>
        <p:nvSpPr>
          <p:cNvPr id="482" name="Google Shape;482;g29870603765_7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998ea443f3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998ea443f3_1_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2998ea443f3_1_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89ce80e9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789ce80e9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789ce80e94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4565ca23c_0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4565ca23c_0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c4565ca23c_0_18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5" name="Google Shape;375;gc4565ca23c_0_18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4565ca23c_0_1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4565ca23c_0_14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48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9005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F263B6D-8996-474F-BAA8-575C05E666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53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C31A47E6-021F-C944-BAE1-D55D61F608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163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t="-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CE0C0D0-CCE0-8E4F-A363-BB316DFA39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39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88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C9FB247-3197-0943-93E9-189420DEBD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905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A251DC5B-DFE6-E242-ACD8-A305694C98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84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EB4C6A-ABE1-CC43-80D7-96BB3E6B0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27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AD15AB5-9F8B-CF48-0A1A-FEDEE943A1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CEB4C6A-ABE1-CC43-80D7-96BB3E6B03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727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939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918AED1-D52B-B843-8422-E6CDCCEE03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252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45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23453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2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with pattern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AD99E1C-D74E-374D-8800-FB673CA412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2000"/>
          </a:blip>
          <a:stretch>
            <a:fillRect/>
          </a:stretch>
        </p:blipFill>
        <p:spPr>
          <a:xfrm>
            <a:off x="0" y="63736"/>
            <a:ext cx="12192000" cy="6730528"/>
          </a:xfrm>
          <a:prstGeom prst="rect">
            <a:avLst/>
          </a:prstGeom>
          <a:solidFill>
            <a:srgbClr val="00208A">
              <a:alpha val="0"/>
            </a:srgbClr>
          </a:solidFill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50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4238786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610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tion Header_phot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D3ED49-EBD8-B24A-AA9F-F664089003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4238786" cy="2743200"/>
          </a:xfrm>
        </p:spPr>
        <p:txBody>
          <a:bodyPr anchor="t" anchorCtr="0">
            <a:normAutofit/>
          </a:bodyPr>
          <a:lstStyle>
            <a:lvl1pPr>
              <a:defRPr sz="60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5FCFE85-65AF-3D40-9C08-454356D6DD2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58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1846372"/>
            <a:ext cx="9700351" cy="2743200"/>
          </a:xfrm>
        </p:spPr>
        <p:txBody>
          <a:bodyPr anchor="t" anchorCtr="0">
            <a:normAutofit/>
          </a:bodyPr>
          <a:lstStyle>
            <a:lvl1pPr marL="228600" indent="-228600">
              <a:defRPr sz="40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734772"/>
            <a:ext cx="9700351" cy="760413"/>
          </a:xfrm>
        </p:spPr>
        <p:txBody>
          <a:bodyPr/>
          <a:lstStyle>
            <a:lvl1pPr marL="0" indent="0">
              <a:buNone/>
              <a:defRPr b="1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09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_navy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39590"/>
            <a:ext cx="9700351" cy="219810"/>
          </a:xfrm>
        </p:spPr>
        <p:txBody>
          <a:bodyPr anchor="t" anchorCtr="0">
            <a:normAutofit/>
          </a:bodyPr>
          <a:lstStyle>
            <a:lvl1pPr marL="0" indent="0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574800"/>
            <a:ext cx="9700351" cy="3920385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000" b="0" i="0">
                <a:solidFill>
                  <a:srgbClr val="009ADE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66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A20877-C6F5-D948-A95F-D08C52CB35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4229051"/>
            <a:ext cx="7020558" cy="760413"/>
          </a:xfrm>
        </p:spPr>
        <p:txBody>
          <a:bodyPr/>
          <a:lstStyle>
            <a:lvl1pPr marL="0" indent="0">
              <a:buNone/>
              <a:defRPr b="1" i="0">
                <a:solidFill>
                  <a:srgbClr val="0020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CEC661-474A-1A4C-9F57-9C28C3FE5F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5" y="6000906"/>
            <a:ext cx="1828792" cy="55681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9DD4EE67-57B6-3E41-9A9B-D3C3BD8E5C0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760800" y="1551943"/>
            <a:ext cx="3973999" cy="347724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DA67AD6-D8C7-B74A-B8D9-C0B4BE696ED5}"/>
              </a:ext>
            </a:extLst>
          </p:cNvPr>
          <p:cNvSpPr txBox="1">
            <a:spLocks/>
          </p:cNvSpPr>
          <p:nvPr userDrawn="1"/>
        </p:nvSpPr>
        <p:spPr>
          <a:xfrm>
            <a:off x="457201" y="1139590"/>
            <a:ext cx="7305040" cy="2198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0" b="0" i="0" kern="120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rgbClr val="00205C"/>
                </a:solidFill>
              </a:rPr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4CB5F0B-02BD-614A-851C-63011963EC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1" y="1574801"/>
            <a:ext cx="7020559" cy="2654250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buNone/>
              <a:defRPr sz="4000" b="0" i="0">
                <a:solidFill>
                  <a:srgbClr val="00205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801071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11277600" cy="3884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EDB005-A3A8-244D-9176-D7DF06EAD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08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563877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3EDB005-A3A8-244D-9176-D7DF06EAD0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FE6E48B-14B1-A34F-BE35-F35F8B60545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8F898B1A-280F-FE45-8D41-1CB270410E7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6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30F77ACD-9F22-9B44-AE97-B98CCD01BE6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77200" y="1600200"/>
            <a:ext cx="3657600" cy="32004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24E5827-DC51-2E44-A3BF-A892FE8FADC9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26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FF5458C-BD2E-A546-9365-90B8F7ADAED4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8077199" y="4979393"/>
            <a:ext cx="3657600" cy="882921"/>
          </a:xfrm>
        </p:spPr>
        <p:txBody>
          <a:bodyPr>
            <a:normAutofit/>
          </a:bodyPr>
          <a:lstStyle>
            <a:lvl1pPr marL="0" indent="0">
              <a:buNone/>
              <a:defRPr sz="1200" b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111287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7467600" cy="38842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A92FD39-3BDA-A44D-BDE3-A5569FD6A0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77200" y="1828801"/>
            <a:ext cx="3657600" cy="4343400"/>
          </a:xfrm>
          <a:solidFill>
            <a:srgbClr val="DDEFF9"/>
          </a:solidFill>
        </p:spPr>
        <p:txBody>
          <a:bodyPr lIns="182880" tIns="182880" rIns="182880" bIns="182880">
            <a:normAutofit/>
          </a:bodyPr>
          <a:lstStyle>
            <a:lvl1pPr marL="0" indent="0">
              <a:buNone/>
              <a:defRPr sz="2000">
                <a:solidFill>
                  <a:srgbClr val="00205C"/>
                </a:solidFill>
              </a:defRPr>
            </a:lvl1pPr>
            <a:lvl2pPr marL="457200" indent="0">
              <a:buNone/>
              <a:defRPr sz="2000">
                <a:solidFill>
                  <a:srgbClr val="00205C"/>
                </a:solidFill>
              </a:defRPr>
            </a:lvl2pPr>
            <a:lvl3pPr marL="914400" indent="0">
              <a:buNone/>
              <a:defRPr sz="2000">
                <a:solidFill>
                  <a:srgbClr val="00205C"/>
                </a:solidFill>
              </a:defRPr>
            </a:lvl3pPr>
            <a:lvl4pPr marL="1371600" indent="0">
              <a:buNone/>
              <a:defRPr sz="2000">
                <a:solidFill>
                  <a:srgbClr val="00205C"/>
                </a:solidFill>
              </a:defRPr>
            </a:lvl4pPr>
            <a:lvl5pPr marL="1828800" indent="0">
              <a:buNone/>
              <a:defRPr sz="2000">
                <a:solidFill>
                  <a:srgbClr val="0020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77C92E-FD76-CA4F-9DDF-75EE90F0F3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50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116F-33D4-214F-8363-3981407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AB01D-7345-234E-A3DA-20878B8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F8493-D439-A54B-B38D-F16C729E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D24C2A-6EDC-0343-99A8-1F88C30FEDB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07DB3F-88D4-4949-9C4B-3D78CB2090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98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116F-33D4-214F-8363-398140754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0AB01D-7345-234E-A3DA-20878B80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8F8493-D439-A54B-B38D-F16C729E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D24C2A-6EDC-0343-99A8-1F88C30FEDB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B07DB3F-88D4-4949-9C4B-3D78CB2090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930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navy + blue log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9AD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95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ligh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4572000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625"/>
            <a:ext cx="4572000" cy="3884295"/>
          </a:xfrm>
        </p:spPr>
        <p:txBody>
          <a:bodyPr/>
          <a:lstStyle>
            <a:lvl1pPr marL="0" indent="0">
              <a:buNone/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0" indent="0">
              <a:spcBef>
                <a:spcPts val="0"/>
              </a:spcBef>
              <a:buNone/>
              <a:defRPr/>
            </a:lvl3pPr>
            <a:lvl4pPr marL="0" indent="0">
              <a:spcBef>
                <a:spcPts val="0"/>
              </a:spcBef>
              <a:buNone/>
              <a:defRPr/>
            </a:lvl4pPr>
            <a:lvl5pPr marL="0" indent="0">
              <a:spcBef>
                <a:spcPts val="0"/>
              </a:spcBef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00172" y="6404128"/>
            <a:ext cx="5154592" cy="320675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BF25AF-1AFC-F84B-8963-B94D2AEA127A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0D277E7-B8AB-6149-A9B0-222EC5A514B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937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l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1"/>
            <a:ext cx="5486398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3" y="2517751"/>
            <a:ext cx="5486400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5486399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1828800"/>
            <a:ext cx="5494112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D6B883BC-ECF6-C547-8C20-CE0694CA25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51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wo columns long_l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1"/>
            <a:ext cx="5486398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3" y="2517751"/>
            <a:ext cx="5486400" cy="31921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5486399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1828800"/>
            <a:ext cx="5494112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900D91A6-1DEF-C742-BB2B-4F0CE8BD17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450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7F70BE-CB24-3442-8592-A6FFA4981F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903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49FC0E-0F2F-094B-8C94-48717D7C34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6903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1EB86-22C0-554C-8156-5D3F5DE4713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6985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67BFE9-FA82-8A47-87CA-56246F893F1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06985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CFAF92-E612-AE40-ABFE-2A513B425F3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06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hree columns_l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07F70BE-CB24-3442-8592-A6FFA4981F19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6903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5749FC0E-0F2F-094B-8C94-48717D7C345D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26903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2D1EB86-22C0-554C-8156-5D3F5DE47136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69856" y="2517750"/>
            <a:ext cx="3657598" cy="3194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67BFE9-FA82-8A47-87CA-56246F893F1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8069856" y="1828800"/>
            <a:ext cx="3657600" cy="550839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>
                <a:solidFill>
                  <a:srgbClr val="00205C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1AF795-8C85-814F-914D-9EBE0519A1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9922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 Two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331F6-1DFC-6D42-A5DB-377B0A137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5486399" cy="1004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AE99C-0336-6345-BC88-F8EEF8EE1F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4071396"/>
            <a:ext cx="5486400" cy="168931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043BC3-F104-1B49-9F4F-1315C3526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5352" y="4050792"/>
            <a:ext cx="5486400" cy="17058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88FECC-C832-1C43-B845-8E730059B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5C3B43-C9D7-D149-A035-216CDF58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11A4368-A5DE-FB44-8CFA-D7BBE509E181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57200" y="2998280"/>
            <a:ext cx="5486399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C429D4F-74BB-004B-AEC1-783776700C30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6248404" y="2998280"/>
            <a:ext cx="5494112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8DB0DA-065A-3D4A-881B-8C3F59254ACF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A3318E81-63F9-2444-AF93-3EF243AFF1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3937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_ Thre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38C7-E24F-E84A-8A79-2D89619A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5638800" cy="113453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E4183-96D7-744D-8DFD-4B5CF171B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1" y="4051583"/>
            <a:ext cx="3657600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E1CDE4-68A4-444E-A1DB-6DB20F3DB1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276222" y="4051583"/>
            <a:ext cx="3648578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AD4A73-8602-F84A-9C68-0647084B0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F68175-0DD6-164B-8823-0BB395D9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E81021D4-D0CA-9643-B255-9450B2B4003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061767" y="4051583"/>
            <a:ext cx="3648578" cy="166055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378C0A84-F996-E447-B5A6-E7580AB01597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267200" y="3388291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83D59E60-2BBC-8D47-BE05-D1C3EE75C4F8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457200" y="3408116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4B6BFF59-A5AB-774C-ABAB-C052FE11D8A5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8077200" y="3408116"/>
            <a:ext cx="3657600" cy="527289"/>
          </a:xfr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rgbClr val="009ADE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CC6A7D-F186-344A-AFAE-1F4FB8A6C36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5541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8E279F-2BBA-1D44-B270-AA9874F04DB2}"/>
              </a:ext>
            </a:extLst>
          </p:cNvPr>
          <p:cNvSpPr/>
          <p:nvPr userDrawn="1"/>
        </p:nvSpPr>
        <p:spPr>
          <a:xfrm>
            <a:off x="4259484" y="0"/>
            <a:ext cx="7932516" cy="6858000"/>
          </a:xfrm>
          <a:prstGeom prst="rect">
            <a:avLst/>
          </a:prstGeom>
          <a:solidFill>
            <a:srgbClr val="DDE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85297-9C41-6C4E-8A84-CACB4201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435" y="685800"/>
            <a:ext cx="3335388" cy="839788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07C06-6CF8-2F41-BC67-54F13BB0A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0C6F6-8639-BE4B-BAD3-FFDBE2781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1"/>
            <a:ext cx="3335388" cy="395223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4588A5-7D85-6341-A58F-B4539B469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08247-7496-3348-B3C4-9BDDB676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E8B88C-5FF6-8C4C-B269-E15964BDCE0D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8623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5724E3-FDE3-2149-BB91-FE058CAA94B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981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7DDD-7B22-4B4B-AF9B-229B49A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3337560" cy="85715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10153-3787-EA4E-BC67-F986AEE8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67200" y="0"/>
            <a:ext cx="79248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C8B99-BBF3-CC4A-B7FE-B1509248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3337560" cy="3881120"/>
          </a:xfrm>
        </p:spPr>
        <p:txBody>
          <a:bodyPr>
            <a:normAutofit/>
          </a:bodyPr>
          <a:lstStyle>
            <a:lvl1pPr marL="285750" indent="-285750">
              <a:spcBef>
                <a:spcPts val="1600"/>
              </a:spcBef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E8777-C4EC-044C-BE17-A6F640B9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1B503-85CA-F24C-915F-EDB0C031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472D18-BE55-9E45-89BD-2847F7014DC6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756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42992776-3670-F24B-B4C8-03460D5C00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71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47DDD-7B22-4B4B-AF9B-229B49A9A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3337560" cy="857150"/>
          </a:xfrm>
        </p:spPr>
        <p:txBody>
          <a:bodyPr anchor="t" anchorCtr="0">
            <a:normAutofit/>
          </a:bodyPr>
          <a:lstStyle>
            <a:lvl1pPr>
              <a:defRPr sz="24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010153-3787-EA4E-BC67-F986AEE886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67200" y="0"/>
            <a:ext cx="7924800" cy="68580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4C8B99-BBF3-CC4A-B7FE-B150924800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1828800"/>
            <a:ext cx="3337560" cy="388112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1E8777-C4EC-044C-BE17-A6F640B9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1B503-85CA-F24C-915F-EDB0C0315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472D18-BE55-9E45-89BD-2847F7014DC6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333756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1484C8C0-9FE5-7B48-A8C7-062291516A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4" y="6000906"/>
            <a:ext cx="1828795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2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light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0C07BE4-5AF9-FF47-B682-ABA70C1652CA}"/>
              </a:ext>
            </a:extLst>
          </p:cNvPr>
          <p:cNvSpPr/>
          <p:nvPr userDrawn="1"/>
        </p:nvSpPr>
        <p:spPr>
          <a:xfrm>
            <a:off x="0" y="0"/>
            <a:ext cx="12192000" cy="5347504"/>
          </a:xfrm>
          <a:prstGeom prst="rect">
            <a:avLst/>
          </a:prstGeom>
          <a:solidFill>
            <a:srgbClr val="DDEF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85419"/>
            <a:ext cx="5638800" cy="2387600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200400"/>
            <a:ext cx="5638800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205C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07A3732-E7A9-B344-8DAE-D56547DA5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294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page_navy background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483D-923E-144D-9141-59E56DC79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828800"/>
            <a:ext cx="5638800" cy="1325499"/>
          </a:xfrm>
        </p:spPr>
        <p:txBody>
          <a:bodyPr anchor="t" anchorCtr="0">
            <a:normAutofit/>
          </a:bodyPr>
          <a:lstStyle>
            <a:lvl1pPr algn="l">
              <a:defRPr sz="48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9D2BC0-3B2B-2444-BFD2-05B470211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429000"/>
            <a:ext cx="5638800" cy="1655762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CB99A3-E1BC-0B46-9A11-79A3F59F9B38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22893C7-C83B-014A-8B5D-560C13D798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1" y="5852984"/>
            <a:ext cx="2314640" cy="70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92618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25" name="Google Shape;225;p4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075886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copy 2">
  <p:cSld name="Default copy 2">
    <p:bg>
      <p:bgPr>
        <a:solidFill>
          <a:srgbClr val="FFFFFF"/>
        </a:solidFill>
        <a:effectLst/>
      </p:bgPr>
    </p:bg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>
            <a:spLocks noGrp="1"/>
          </p:cNvSpPr>
          <p:nvPr>
            <p:ph type="title"/>
          </p:nvPr>
        </p:nvSpPr>
        <p:spPr>
          <a:xfrm>
            <a:off x="609600" y="-3"/>
            <a:ext cx="10972800" cy="1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6EBB"/>
              </a:buClr>
              <a:buSzPts val="3900"/>
              <a:buFont typeface="Arial"/>
              <a:buNone/>
              <a:defRPr sz="5200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9" name="Google Shape;279;p5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»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–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•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–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»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0" name="Google Shape;280;p57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61884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copy 1">
  <p:cSld name="Default copy 1"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"/>
          <p:cNvSpPr txBox="1">
            <a:spLocks noGrp="1"/>
          </p:cNvSpPr>
          <p:nvPr>
            <p:ph type="title"/>
          </p:nvPr>
        </p:nvSpPr>
        <p:spPr>
          <a:xfrm>
            <a:off x="609600" y="-3"/>
            <a:ext cx="10972800" cy="1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6EBB"/>
              </a:buClr>
              <a:buSzPts val="3900"/>
              <a:buFont typeface="Arial"/>
              <a:buNone/>
              <a:defRPr sz="5200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  <a:defRPr sz="5867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3" name="Google Shape;273;p55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»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–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•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–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516454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C6B46A"/>
              </a:buClr>
              <a:buSzPts val="2500"/>
              <a:buFont typeface="Merriweather Sans"/>
              <a:buChar char="»"/>
              <a:defRPr sz="3333" b="0" i="0" u="none" strike="noStrike" cap="none">
                <a:solidFill>
                  <a:srgbClr val="2A6EBB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575719" algn="l" rtl="0">
              <a:lnSpc>
                <a:spcPct val="100000"/>
              </a:lnSpc>
              <a:spcBef>
                <a:spcPts val="933"/>
              </a:spcBef>
              <a:spcAft>
                <a:spcPts val="0"/>
              </a:spcAft>
              <a:buClr>
                <a:srgbClr val="24A8D9"/>
              </a:buClr>
              <a:buSzPts val="3200"/>
              <a:buFont typeface="Merriweather Sans"/>
              <a:buChar char="•"/>
              <a:defRPr sz="4267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4" name="Google Shape;274;p55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 Black"/>
              <a:buNone/>
              <a:defRPr sz="1467" b="0" i="0" u="none" strike="noStrike" cap="none">
                <a:solidFill>
                  <a:srgbClr val="FFFFFF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91968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4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9" name="Google Shape;229;p4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13866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0740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avy+blue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41AFBD7E-873F-FC49-A840-08A744808DF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2" y="5852984"/>
            <a:ext cx="2314637" cy="70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20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navy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F07AB91-D215-9B41-9808-46FFB4D2758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4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ection Header_navy with bullets">
    <p:bg>
      <p:bgPr>
        <a:solidFill>
          <a:srgbClr val="002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2964F-381C-7B4D-833B-E524C7882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799"/>
            <a:ext cx="5638800" cy="3075869"/>
          </a:xfrm>
        </p:spPr>
        <p:txBody>
          <a:bodyPr>
            <a:normAutofit/>
          </a:bodyPr>
          <a:lstStyle>
            <a:lvl1pPr>
              <a:defRPr sz="4200">
                <a:solidFill>
                  <a:srgbClr val="009AD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1B538-2004-A148-91A7-DDAD8DCB0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17084" y="685800"/>
            <a:ext cx="3817716" cy="546099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427A-B671-5046-997C-FBCC440F9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5830-4E1F-5A49-AE5A-AC956905C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7586040-0D3B-0A43-AF9D-DF0628A08055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A501AEF-ABA1-5B46-9DF6-FA16A49F32F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63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ight blu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1B0992-9F08-4D46-9772-C6DCA591D5B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1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_light blue+image">
    <p:bg>
      <p:bgPr>
        <a:solidFill>
          <a:srgbClr val="DDEF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7EC86-78C9-4D4A-AF51-6E9B471796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1"/>
            <a:ext cx="5638800" cy="2743200"/>
          </a:xfrm>
        </p:spPr>
        <p:txBody>
          <a:bodyPr anchor="t" anchorCtr="0">
            <a:normAutofit/>
          </a:bodyPr>
          <a:lstStyle>
            <a:lvl1pPr>
              <a:defRPr sz="4200">
                <a:solidFill>
                  <a:srgbClr val="00205C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7851D9-B58C-E14B-8E26-15AD7279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5BC04-F0CE-8849-A980-148AB3F0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205C"/>
                </a:solidFill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44C24D-3004-F049-AA07-7BC498D28F53}"/>
              </a:ext>
            </a:extLst>
          </p:cNvPr>
          <p:cNvCxnSpPr>
            <a:cxnSpLocks/>
          </p:cNvCxnSpPr>
          <p:nvPr userDrawn="1"/>
        </p:nvCxnSpPr>
        <p:spPr>
          <a:xfrm>
            <a:off x="457200" y="457200"/>
            <a:ext cx="11277600" cy="0"/>
          </a:xfrm>
          <a:prstGeom prst="line">
            <a:avLst/>
          </a:prstGeom>
          <a:ln w="19050">
            <a:solidFill>
              <a:srgbClr val="0020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358AE12E-C068-CD44-A709-794E11A2B7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9499" y="-51762"/>
            <a:ext cx="11102500" cy="6909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5721B3-1393-424A-8F5B-131AC86253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3" y="6000906"/>
            <a:ext cx="1828798" cy="55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342D1-2D03-6345-A214-DB5C9B4F3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85800"/>
            <a:ext cx="11277600" cy="100488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F734F-57A1-F647-8BF4-103A6F49AE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1277600" cy="43465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C44B8F-6FB1-E142-BB39-118BD2282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00172" y="6397384"/>
            <a:ext cx="5154592" cy="32409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1056B-352D-9345-9A93-0EC73276E8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4764" y="6397384"/>
            <a:ext cx="380035" cy="32067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14BF2E0-EE3B-6A4E-9FB9-82DE86E1F0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773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49" r:id="rId4"/>
    <p:sldLayoutId id="2147483658" r:id="rId5"/>
    <p:sldLayoutId id="2147483667" r:id="rId6"/>
    <p:sldLayoutId id="2147483660" r:id="rId7"/>
    <p:sldLayoutId id="2147483662" r:id="rId8"/>
    <p:sldLayoutId id="2147483673" r:id="rId9"/>
    <p:sldLayoutId id="2147483669" r:id="rId10"/>
    <p:sldLayoutId id="2147483670" r:id="rId11"/>
    <p:sldLayoutId id="2147483671" r:id="rId12"/>
    <p:sldLayoutId id="2147483678" r:id="rId13"/>
    <p:sldLayoutId id="2147483681" r:id="rId14"/>
    <p:sldLayoutId id="2147483687" r:id="rId15"/>
    <p:sldLayoutId id="2147483688" r:id="rId16"/>
    <p:sldLayoutId id="2147483680" r:id="rId17"/>
    <p:sldLayoutId id="2147483679" r:id="rId18"/>
    <p:sldLayoutId id="2147483689" r:id="rId19"/>
    <p:sldLayoutId id="2147483694" r:id="rId20"/>
    <p:sldLayoutId id="2147483695" r:id="rId21"/>
    <p:sldLayoutId id="2147483677" r:id="rId22"/>
    <p:sldLayoutId id="2147483692" r:id="rId23"/>
    <p:sldLayoutId id="2147483693" r:id="rId24"/>
    <p:sldLayoutId id="2147483650" r:id="rId25"/>
    <p:sldLayoutId id="2147483690" r:id="rId26"/>
    <p:sldLayoutId id="2147483676" r:id="rId27"/>
    <p:sldLayoutId id="2147483654" r:id="rId28"/>
    <p:sldLayoutId id="2147483691" r:id="rId29"/>
    <p:sldLayoutId id="2147483666" r:id="rId30"/>
    <p:sldLayoutId id="2147483674" r:id="rId31"/>
    <p:sldLayoutId id="2147483683" r:id="rId32"/>
    <p:sldLayoutId id="2147483675" r:id="rId33"/>
    <p:sldLayoutId id="2147483684" r:id="rId34"/>
    <p:sldLayoutId id="2147483652" r:id="rId35"/>
    <p:sldLayoutId id="2147483653" r:id="rId36"/>
    <p:sldLayoutId id="2147483656" r:id="rId37"/>
    <p:sldLayoutId id="2147483657" r:id="rId38"/>
    <p:sldLayoutId id="2147483685" r:id="rId39"/>
    <p:sldLayoutId id="2147483686" r:id="rId40"/>
    <p:sldLayoutId id="2147483696" r:id="rId41"/>
    <p:sldLayoutId id="2147483697" r:id="rId42"/>
    <p:sldLayoutId id="2147483698" r:id="rId43"/>
    <p:sldLayoutId id="2147483699" r:id="rId44"/>
    <p:sldLayoutId id="2147483700" r:id="rId4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7392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4032">
          <p15:clr>
            <a:srgbClr val="F26B43"/>
          </p15:clr>
        </p15:guide>
        <p15:guide id="8" orient="horz" pos="432">
          <p15:clr>
            <a:srgbClr val="F26B43"/>
          </p15:clr>
        </p15:guide>
        <p15:guide id="9" pos="2592">
          <p15:clr>
            <a:srgbClr val="F26B43"/>
          </p15:clr>
        </p15:guide>
        <p15:guide id="10" pos="2688">
          <p15:clr>
            <a:srgbClr val="F26B43"/>
          </p15:clr>
        </p15:guide>
        <p15:guide id="11" pos="4992">
          <p15:clr>
            <a:srgbClr val="F26B43"/>
          </p15:clr>
        </p15:guide>
        <p15:guide id="12" pos="5088">
          <p15:clr>
            <a:srgbClr val="F26B43"/>
          </p15:clr>
        </p15:guide>
        <p15:guide id="13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l7.org/fhir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tiff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health.course.tc/catalog/public-dhpn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Relationship Id="rId4" Type="http://schemas.openxmlformats.org/officeDocument/2006/relationships/hyperlink" Target="https://digitalhealth.course.tc/catalog/public-dhpns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hyperlink" Target="https://digitalhealth.course.tc/catalog/public-dhpn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Relationship Id="rId5" Type="http://schemas.openxmlformats.org/officeDocument/2006/relationships/hyperlink" Target="https://digitalhealth.course.tc/catalog/public-dhpns" TargetMode="External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1935B-BFAF-A149-9CC6-0144782A9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Brief Introduction to HL7 FHIR for SMART Guidelines</a:t>
            </a:r>
            <a:endParaRPr lang="en-GB" dirty="0"/>
          </a:p>
        </p:txBody>
      </p:sp>
      <p:pic>
        <p:nvPicPr>
          <p:cNvPr id="6" name="Picture 5" descr="Two health care field workers wearing WHO vests and looking at a mobile device.">
            <a:extLst>
              <a:ext uri="{FF2B5EF4-FFF2-40B4-BE49-F238E27FC236}">
                <a16:creationId xmlns:a16="http://schemas.microsoft.com/office/drawing/2014/main" id="{E0CB5B98-31AF-1234-A0B4-D05FC6044A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149"/>
          <a:stretch/>
        </p:blipFill>
        <p:spPr>
          <a:xfrm>
            <a:off x="6444342" y="462986"/>
            <a:ext cx="5751202" cy="63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872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3"/>
          <p:cNvSpPr txBox="1">
            <a:spLocks noGrp="1"/>
          </p:cNvSpPr>
          <p:nvPr>
            <p:ph type="title"/>
          </p:nvPr>
        </p:nvSpPr>
        <p:spPr>
          <a:xfrm>
            <a:off x="609600" y="-1"/>
            <a:ext cx="10972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Navigating FHIR*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4" name="Google Shape;394;p73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dirty="0">
                <a:solidFill>
                  <a:srgbClr val="000000"/>
                </a:solidFill>
                <a:hlinkClick r:id="rId3"/>
              </a:rPr>
              <a:t>http://hl7.org/fhir</a:t>
            </a:r>
            <a:r>
              <a:rPr lang="en" dirty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395" name="Google Shape;395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248" y="1887291"/>
            <a:ext cx="7791911" cy="4420784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3"/>
          <p:cNvSpPr/>
          <p:nvPr/>
        </p:nvSpPr>
        <p:spPr>
          <a:xfrm>
            <a:off x="3415229" y="2560929"/>
            <a:ext cx="815248" cy="515531"/>
          </a:xfrm>
          <a:prstGeom prst="rect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397" name="Google Shape;397;p73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10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3"/>
          <p:cNvSpPr txBox="1"/>
          <p:nvPr/>
        </p:nvSpPr>
        <p:spPr>
          <a:xfrm>
            <a:off x="176367" y="6406400"/>
            <a:ext cx="6349600" cy="451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1333"/>
              <a:t>* these next set of slides adapted from James Agnew</a:t>
            </a:r>
            <a:endParaRPr sz="1333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C2B394-66C0-787B-03DB-EECC46EB39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6129" y="1743001"/>
            <a:ext cx="2857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p74"/>
          <p:cNvPicPr preferRelativeResize="0"/>
          <p:nvPr/>
        </p:nvPicPr>
        <p:blipFill rotWithShape="1">
          <a:blip r:embed="rId3">
            <a:alphaModFix/>
          </a:blip>
          <a:srcRect l="17001" r="32187"/>
          <a:stretch/>
        </p:blipFill>
        <p:spPr>
          <a:xfrm>
            <a:off x="2622014" y="473725"/>
            <a:ext cx="6654189" cy="63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4"/>
          <p:cNvSpPr/>
          <p:nvPr/>
        </p:nvSpPr>
        <p:spPr>
          <a:xfrm flipV="1">
            <a:off x="3057667" y="2390662"/>
            <a:ext cx="547325" cy="193490"/>
          </a:xfrm>
          <a:prstGeom prst="rect">
            <a:avLst/>
          </a:prstGeom>
          <a:solidFill>
            <a:srgbClr val="D2AD55">
              <a:alpha val="35690"/>
            </a:srgbClr>
          </a:solidFill>
          <a:ln w="25400" cap="flat" cmpd="sng">
            <a:solidFill>
              <a:srgbClr val="5C66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pPr algn="ctr"/>
            <a:endParaRPr sz="2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74"/>
          <p:cNvSpPr txBox="1">
            <a:spLocks noGrp="1"/>
          </p:cNvSpPr>
          <p:nvPr>
            <p:ph type="title"/>
          </p:nvPr>
        </p:nvSpPr>
        <p:spPr>
          <a:xfrm>
            <a:off x="280930" y="0"/>
            <a:ext cx="11277600" cy="100488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t" anchorCtr="0">
            <a:normAutofit/>
          </a:bodyPr>
          <a:lstStyle/>
          <a:p>
            <a:pPr>
              <a:spcBef>
                <a:spcPts val="0"/>
              </a:spcBef>
            </a:pPr>
            <a:r>
              <a:rPr lang="en" sz="3600" dirty="0"/>
              <a:t>HL7 FHIR</a:t>
            </a:r>
            <a:br>
              <a:rPr lang="en" sz="3600" dirty="0"/>
            </a:br>
            <a:r>
              <a:rPr lang="en" sz="2000" dirty="0"/>
              <a:t>Data Model</a:t>
            </a:r>
            <a:endParaRPr sz="3600" dirty="0"/>
          </a:p>
        </p:txBody>
      </p:sp>
      <p:sp>
        <p:nvSpPr>
          <p:cNvPr id="407" name="Google Shape;407;p74"/>
          <p:cNvSpPr txBox="1"/>
          <p:nvPr/>
        </p:nvSpPr>
        <p:spPr>
          <a:xfrm>
            <a:off x="-4581633" y="-3832699"/>
            <a:ext cx="184800" cy="215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spAutoFit/>
          </a:bodyPr>
          <a:lstStyle/>
          <a:p>
            <a:pPr algn="r">
              <a:buClr>
                <a:schemeClr val="dk1"/>
              </a:buClr>
              <a:buSzPts val="500"/>
            </a:pPr>
            <a:endParaRPr sz="800">
              <a:solidFill>
                <a:srgbClr val="4D5D6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5"/>
          <p:cNvSpPr txBox="1">
            <a:spLocks noGrp="1"/>
          </p:cNvSpPr>
          <p:nvPr>
            <p:ph type="title"/>
          </p:nvPr>
        </p:nvSpPr>
        <p:spPr>
          <a:xfrm>
            <a:off x="609600" y="-1"/>
            <a:ext cx="10972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Navigating FHIR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13" name="Google Shape;413;p75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14" name="Google Shape;4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5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12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6"/>
          <p:cNvSpPr txBox="1">
            <a:spLocks noGrp="1"/>
          </p:cNvSpPr>
          <p:nvPr>
            <p:ph type="title"/>
          </p:nvPr>
        </p:nvSpPr>
        <p:spPr>
          <a:xfrm>
            <a:off x="609600" y="-1"/>
            <a:ext cx="10972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Elements in the model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21" name="Google Shape;421;p76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22" name="Google Shape;422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6"/>
          <p:cNvSpPr/>
          <p:nvPr/>
        </p:nvSpPr>
        <p:spPr>
          <a:xfrm>
            <a:off x="102733" y="1803125"/>
            <a:ext cx="3657600" cy="50528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24" name="Google Shape;424;p76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13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7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30" name="Google Shape;43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7"/>
          <p:cNvSpPr/>
          <p:nvPr/>
        </p:nvSpPr>
        <p:spPr>
          <a:xfrm>
            <a:off x="2970367" y="1886475"/>
            <a:ext cx="760400" cy="47756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32" name="Google Shape;432;p77"/>
          <p:cNvSpPr txBox="1">
            <a:spLocks noGrp="1"/>
          </p:cNvSpPr>
          <p:nvPr>
            <p:ph type="title"/>
          </p:nvPr>
        </p:nvSpPr>
        <p:spPr>
          <a:xfrm>
            <a:off x="327600" y="122200"/>
            <a:ext cx="4993200" cy="72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Cardinalities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33" name="Google Shape;433;p77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14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9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52" name="Google Shape;45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79"/>
          <p:cNvSpPr/>
          <p:nvPr/>
        </p:nvSpPr>
        <p:spPr>
          <a:xfrm>
            <a:off x="3259100" y="2013384"/>
            <a:ext cx="2219200" cy="47756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54" name="Google Shape;454;p79"/>
          <p:cNvSpPr txBox="1">
            <a:spLocks noGrp="1"/>
          </p:cNvSpPr>
          <p:nvPr>
            <p:ph type="title"/>
          </p:nvPr>
        </p:nvSpPr>
        <p:spPr>
          <a:xfrm>
            <a:off x="4438433" y="1125000"/>
            <a:ext cx="4993200" cy="72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Data Types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7788" y="1055339"/>
            <a:ext cx="9144003" cy="492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8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  <p:pic>
        <p:nvPicPr>
          <p:cNvPr id="439" name="Google Shape;4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417497"/>
            <a:ext cx="9143999" cy="543865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8"/>
          <p:cNvSpPr/>
          <p:nvPr/>
        </p:nvSpPr>
        <p:spPr>
          <a:xfrm>
            <a:off x="226033" y="3606225"/>
            <a:ext cx="10788000" cy="654400"/>
          </a:xfrm>
          <a:prstGeom prst="rect">
            <a:avLst/>
          </a:prstGeom>
          <a:noFill/>
          <a:ln w="76200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41" name="Google Shape;441;p78"/>
          <p:cNvSpPr txBox="1">
            <a:spLocks noGrp="1"/>
          </p:cNvSpPr>
          <p:nvPr>
            <p:ph type="title"/>
          </p:nvPr>
        </p:nvSpPr>
        <p:spPr>
          <a:xfrm>
            <a:off x="297900" y="135759"/>
            <a:ext cx="6349600" cy="7240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000000"/>
                </a:solidFill>
              </a:rPr>
              <a:t>Vocabulary Binding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2" name="Google Shape;442;p78"/>
          <p:cNvSpPr txBox="1">
            <a:spLocks noGrp="1"/>
          </p:cNvSpPr>
          <p:nvPr>
            <p:ph type="title"/>
          </p:nvPr>
        </p:nvSpPr>
        <p:spPr>
          <a:xfrm>
            <a:off x="1812833" y="4819851"/>
            <a:ext cx="2981600" cy="7240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ValueSet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443" name="Google Shape;443;p78"/>
          <p:cNvSpPr txBox="1">
            <a:spLocks noGrp="1"/>
          </p:cNvSpPr>
          <p:nvPr>
            <p:ph type="title"/>
          </p:nvPr>
        </p:nvSpPr>
        <p:spPr>
          <a:xfrm>
            <a:off x="6162400" y="4987651"/>
            <a:ext cx="2981600" cy="724000"/>
          </a:xfrm>
          <a:prstGeom prst="rect">
            <a:avLst/>
          </a:prstGeom>
          <a:solidFill>
            <a:srgbClr val="FFFFFF"/>
          </a:solidFill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>
                <a:solidFill>
                  <a:srgbClr val="FF0000"/>
                </a:solidFill>
              </a:rPr>
              <a:t>Strength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44" name="Google Shape;444;p78"/>
          <p:cNvCxnSpPr>
            <a:stCxn id="442" idx="3"/>
          </p:cNvCxnSpPr>
          <p:nvPr/>
        </p:nvCxnSpPr>
        <p:spPr>
          <a:xfrm rot="10800000" flipH="1">
            <a:off x="4794433" y="4207051"/>
            <a:ext cx="1212400" cy="9748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45" name="Google Shape;445;p78"/>
          <p:cNvCxnSpPr>
            <a:stCxn id="443" idx="0"/>
          </p:cNvCxnSpPr>
          <p:nvPr/>
        </p:nvCxnSpPr>
        <p:spPr>
          <a:xfrm rot="10800000" flipH="1">
            <a:off x="7653200" y="4260451"/>
            <a:ext cx="20800" cy="727200"/>
          </a:xfrm>
          <a:prstGeom prst="straightConnector1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46" name="Google Shape;446;p78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81"/>
          <p:cNvSpPr txBox="1"/>
          <p:nvPr/>
        </p:nvSpPr>
        <p:spPr>
          <a:xfrm>
            <a:off x="0" y="0"/>
            <a:ext cx="12192000" cy="8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>
                <a:solidFill>
                  <a:srgbClr val="4A86E8"/>
                </a:solidFill>
              </a:rPr>
              <a:t>HL7 FHIR Data Model and Clinical Care Workflow</a:t>
            </a:r>
            <a:endParaRPr sz="3200">
              <a:solidFill>
                <a:srgbClr val="4A86E8"/>
              </a:solidFill>
            </a:endParaRPr>
          </a:p>
        </p:txBody>
      </p:sp>
      <p:pic>
        <p:nvPicPr>
          <p:cNvPr id="465" name="Google Shape;46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1056801"/>
            <a:ext cx="10045833" cy="525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82"/>
          <p:cNvSpPr txBox="1">
            <a:spLocks noGrp="1"/>
          </p:cNvSpPr>
          <p:nvPr>
            <p:ph type="title"/>
          </p:nvPr>
        </p:nvSpPr>
        <p:spPr>
          <a:xfrm>
            <a:off x="609600" y="-1"/>
            <a:ext cx="10972800" cy="106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400">
                <a:solidFill>
                  <a:srgbClr val="000000"/>
                </a:solidFill>
              </a:rPr>
              <a:t>Some Key Resources: Clinical</a:t>
            </a:r>
            <a:endParaRPr sz="4400">
              <a:solidFill>
                <a:srgbClr val="000000"/>
              </a:solidFill>
            </a:endParaRPr>
          </a:p>
        </p:txBody>
      </p:sp>
      <p:sp>
        <p:nvSpPr>
          <p:cNvPr id="471" name="Google Shape;471;p82"/>
          <p:cNvSpPr txBox="1">
            <a:spLocks noGrp="1"/>
          </p:cNvSpPr>
          <p:nvPr>
            <p:ph type="body" idx="1"/>
          </p:nvPr>
        </p:nvSpPr>
        <p:spPr>
          <a:xfrm>
            <a:off x="609600" y="1200151"/>
            <a:ext cx="10972800" cy="3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57189"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Patient: </a:t>
            </a:r>
            <a:r>
              <a:rPr lang="en" sz="2400">
                <a:solidFill>
                  <a:srgbClr val="000000"/>
                </a:solidFill>
              </a:rPr>
              <a:t>An individual receiving healthcare services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Practitioner:</a:t>
            </a:r>
            <a:r>
              <a:rPr lang="en" sz="2400">
                <a:solidFill>
                  <a:srgbClr val="000000"/>
                </a:solidFill>
              </a:rPr>
              <a:t> An individual delivering healthcare services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Condition</a:t>
            </a:r>
            <a:r>
              <a:rPr lang="en" sz="2400">
                <a:solidFill>
                  <a:srgbClr val="000000"/>
                </a:solidFill>
              </a:rPr>
              <a:t>: A statement about a condition for a patient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Observation</a:t>
            </a:r>
            <a:r>
              <a:rPr lang="en" sz="2400">
                <a:solidFill>
                  <a:srgbClr val="000000"/>
                </a:solidFill>
              </a:rPr>
              <a:t>: An observed “thing” about a Patient, e.g. lab test, measurement, qualitative assessment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MedicationRequest</a:t>
            </a:r>
            <a:r>
              <a:rPr lang="en" sz="2400">
                <a:solidFill>
                  <a:srgbClr val="000000"/>
                </a:solidFill>
              </a:rPr>
              <a:t>: An order for meds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MedicationStatement</a:t>
            </a:r>
            <a:r>
              <a:rPr lang="en" sz="2400">
                <a:solidFill>
                  <a:srgbClr val="000000"/>
                </a:solidFill>
              </a:rPr>
              <a:t>: A statement (list) of current or discharge meds</a:t>
            </a:r>
            <a:endParaRPr sz="2400">
              <a:solidFill>
                <a:srgbClr val="000000"/>
              </a:solidFill>
            </a:endParaRPr>
          </a:p>
          <a:p>
            <a:pPr indent="-457189">
              <a:spcBef>
                <a:spcPts val="0"/>
              </a:spcBef>
              <a:buClr>
                <a:srgbClr val="000000"/>
              </a:buClr>
              <a:buSzPts val="1800"/>
              <a:buChar char="●"/>
            </a:pPr>
            <a:r>
              <a:rPr lang="en" sz="2400" b="1">
                <a:solidFill>
                  <a:srgbClr val="000000"/>
                </a:solidFill>
              </a:rPr>
              <a:t>Questionnaire / QR: </a:t>
            </a:r>
            <a:r>
              <a:rPr lang="en" sz="2400">
                <a:solidFill>
                  <a:srgbClr val="000000"/>
                </a:solidFill>
              </a:rPr>
              <a:t>Electronic “forms”</a:t>
            </a:r>
            <a:endParaRPr sz="2400">
              <a:solidFill>
                <a:srgbClr val="000000"/>
              </a:solidFill>
            </a:endParaRPr>
          </a:p>
          <a:p>
            <a:pPr indent="0">
              <a:buNone/>
            </a:pPr>
            <a:endParaRPr sz="2400">
              <a:solidFill>
                <a:srgbClr val="000000"/>
              </a:solidFill>
            </a:endParaRPr>
          </a:p>
          <a:p>
            <a:pPr marL="0" indent="0">
              <a:buNone/>
            </a:pPr>
            <a:endParaRPr sz="2400">
              <a:solidFill>
                <a:srgbClr val="000000"/>
              </a:solidFill>
            </a:endParaRPr>
          </a:p>
        </p:txBody>
      </p:sp>
      <p:sp>
        <p:nvSpPr>
          <p:cNvPr id="472" name="Google Shape;472;p82"/>
          <p:cNvSpPr txBox="1">
            <a:spLocks noGrp="1"/>
          </p:cNvSpPr>
          <p:nvPr>
            <p:ph type="sldNum" idx="12"/>
          </p:nvPr>
        </p:nvSpPr>
        <p:spPr>
          <a:xfrm>
            <a:off x="11830829" y="6440392"/>
            <a:ext cx="265600" cy="1904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2CA2B-A512-39DB-9084-AD4EE9E63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85801"/>
            <a:ext cx="11407967" cy="2743200"/>
          </a:xfrm>
        </p:spPr>
        <p:txBody>
          <a:bodyPr>
            <a:normAutofit fontScale="90000"/>
          </a:bodyPr>
          <a:lstStyle/>
          <a:p>
            <a:r>
              <a:rPr lang="en-US" dirty="0"/>
              <a:t>Agenda</a:t>
            </a:r>
            <a:br>
              <a:rPr lang="en-US" dirty="0"/>
            </a:br>
            <a:r>
              <a:rPr lang="en-US" dirty="0"/>
              <a:t>	1) What is FHIR </a:t>
            </a:r>
            <a:br>
              <a:rPr lang="en-US" dirty="0"/>
            </a:br>
            <a:r>
              <a:rPr lang="en-US" dirty="0"/>
              <a:t>	2) What is a machine readable L3 SMART Guideline </a:t>
            </a:r>
            <a:br>
              <a:rPr lang="en-US" dirty="0"/>
            </a:br>
            <a:r>
              <a:rPr lang="en-US" dirty="0"/>
              <a:t>	3) Skills to be covered for successful L3 adoption </a:t>
            </a:r>
            <a:br>
              <a:rPr lang="en-US" dirty="0"/>
            </a:b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86F6E4-B839-32C2-3252-EC723874B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392471-A534-7B98-A8C9-5F80836B2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14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3B0A2-0FCC-1253-0913-2265B1F81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and SMART Guidelines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DFF9FD-F74F-F37D-E5D7-DB7DE3034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7859D-A5BB-799E-3F8A-B1BACA5BE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80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86CA769-62E1-4E00-A477-48A3CBAD3322}"/>
              </a:ext>
            </a:extLst>
          </p:cNvPr>
          <p:cNvSpPr/>
          <p:nvPr/>
        </p:nvSpPr>
        <p:spPr>
          <a:xfrm>
            <a:off x="510609" y="1921164"/>
            <a:ext cx="3372196" cy="3805381"/>
          </a:xfrm>
          <a:prstGeom prst="roundRect">
            <a:avLst>
              <a:gd name="adj" fmla="val 4295"/>
            </a:avLst>
          </a:prstGeom>
          <a:solidFill>
            <a:schemeClr val="bg1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10BDAD-E446-E842-8902-2030C8224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SMART Guidelines provide guidance on the health content component of the three components required for a digital health intervention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409BA8-516A-0549-B7B8-36D15C58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C90EA5-480A-7646-8B30-E2658E68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27753CD-C62E-430E-9E17-3011967E4F22}"/>
              </a:ext>
            </a:extLst>
          </p:cNvPr>
          <p:cNvSpPr/>
          <p:nvPr/>
        </p:nvSpPr>
        <p:spPr>
          <a:xfrm>
            <a:off x="637311" y="2087420"/>
            <a:ext cx="3108960" cy="201168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Health Content</a:t>
            </a:r>
          </a:p>
          <a:p>
            <a:pPr algn="ctr"/>
            <a:r>
              <a:rPr lang="en-US" sz="1600"/>
              <a:t>Information that is aligned with recommended health practices or validated health content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5D638E-FAA0-470C-AEC2-021B70D03798}"/>
              </a:ext>
            </a:extLst>
          </p:cNvPr>
          <p:cNvSpPr/>
          <p:nvPr/>
        </p:nvSpPr>
        <p:spPr>
          <a:xfrm>
            <a:off x="4541520" y="2087420"/>
            <a:ext cx="3108960" cy="20116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Digital Health Interventions </a:t>
            </a:r>
          </a:p>
          <a:p>
            <a:pPr algn="ctr"/>
            <a:r>
              <a:rPr lang="en-US" sz="1600"/>
              <a:t>A discrete function of digital technology to achieve health sector objectives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32CD38B-FF9C-41AF-BF39-E358D97AF687}"/>
              </a:ext>
            </a:extLst>
          </p:cNvPr>
          <p:cNvSpPr/>
          <p:nvPr/>
        </p:nvSpPr>
        <p:spPr>
          <a:xfrm>
            <a:off x="8362605" y="2077259"/>
            <a:ext cx="3108960" cy="201168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Digital Applications</a:t>
            </a:r>
          </a:p>
          <a:p>
            <a:pPr algn="ctr"/>
            <a:r>
              <a:rPr lang="en-US" sz="1600"/>
              <a:t>ICT systems and communication channels that facilitate delivery of the digital interventions and health content</a:t>
            </a:r>
          </a:p>
        </p:txBody>
      </p:sp>
      <p:sp>
        <p:nvSpPr>
          <p:cNvPr id="11" name="Cross 10">
            <a:extLst>
              <a:ext uri="{FF2B5EF4-FFF2-40B4-BE49-F238E27FC236}">
                <a16:creationId xmlns:a16="http://schemas.microsoft.com/office/drawing/2014/main" id="{DAB9509B-6191-420A-94B7-9B6D4DC7B70C}"/>
              </a:ext>
            </a:extLst>
          </p:cNvPr>
          <p:cNvSpPr/>
          <p:nvPr/>
        </p:nvSpPr>
        <p:spPr>
          <a:xfrm>
            <a:off x="3965929" y="2891744"/>
            <a:ext cx="451062" cy="451062"/>
          </a:xfrm>
          <a:prstGeom prst="plus">
            <a:avLst>
              <a:gd name="adj" fmla="val 373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ross 11">
            <a:extLst>
              <a:ext uri="{FF2B5EF4-FFF2-40B4-BE49-F238E27FC236}">
                <a16:creationId xmlns:a16="http://schemas.microsoft.com/office/drawing/2014/main" id="{3A2A9D6E-D1C9-41A7-979A-EE3689567715}"/>
              </a:ext>
            </a:extLst>
          </p:cNvPr>
          <p:cNvSpPr/>
          <p:nvPr/>
        </p:nvSpPr>
        <p:spPr>
          <a:xfrm>
            <a:off x="7775008" y="2867728"/>
            <a:ext cx="451062" cy="451062"/>
          </a:xfrm>
          <a:prstGeom prst="plus">
            <a:avLst>
              <a:gd name="adj" fmla="val 37308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ECD6B126-46D4-4273-A160-CCACD0CEA714}"/>
              </a:ext>
            </a:extLst>
          </p:cNvPr>
          <p:cNvSpPr/>
          <p:nvPr/>
        </p:nvSpPr>
        <p:spPr>
          <a:xfrm>
            <a:off x="2011682" y="4172557"/>
            <a:ext cx="360218" cy="314037"/>
          </a:xfrm>
          <a:prstGeom prst="upArrow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54E54F-8EAC-4C3E-9B82-D24BF1996680}"/>
              </a:ext>
            </a:extLst>
          </p:cNvPr>
          <p:cNvSpPr/>
          <p:nvPr/>
        </p:nvSpPr>
        <p:spPr>
          <a:xfrm>
            <a:off x="690881" y="4553527"/>
            <a:ext cx="3001820" cy="1173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tx2">
                    <a:lumMod val="90000"/>
                    <a:lumOff val="10000"/>
                  </a:schemeClr>
                </a:solidFill>
              </a:rPr>
              <a:t>SMART Guidelines provides the normative health content, mapped to interoperability standards</a:t>
            </a:r>
          </a:p>
        </p:txBody>
      </p:sp>
    </p:spTree>
    <p:extLst>
      <p:ext uri="{BB962C8B-B14F-4D97-AF65-F5344CB8AC3E}">
        <p14:creationId xmlns:p14="http://schemas.microsoft.com/office/powerpoint/2010/main" val="3628085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64AB4-5CE4-4917-A300-F20E7E7AB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SMART Guidelines are a new approach to representing WHO content as digital health components to preserve fidelity and accelerate uptake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A95B4B-AA78-443D-8FB5-0BA3F159A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CEAC72-CEC1-4E4C-A65F-CD065F6B5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BA47C6C-D18B-4D1B-BFD4-6CA22F14F839}"/>
              </a:ext>
            </a:extLst>
          </p:cNvPr>
          <p:cNvSpPr txBox="1">
            <a:spLocks/>
          </p:cNvSpPr>
          <p:nvPr/>
        </p:nvSpPr>
        <p:spPr>
          <a:xfrm>
            <a:off x="480485" y="1550856"/>
            <a:ext cx="11124092" cy="28892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/>
              <a:t>S</a:t>
            </a:r>
            <a:r>
              <a:rPr lang="en-US"/>
              <a:t>tandards-based, </a:t>
            </a:r>
            <a:r>
              <a:rPr lang="en-US" b="1"/>
              <a:t>M</a:t>
            </a:r>
            <a:r>
              <a:rPr lang="en-US"/>
              <a:t>achine Readable, </a:t>
            </a:r>
            <a:r>
              <a:rPr lang="en-US" b="1"/>
              <a:t>A</a:t>
            </a:r>
            <a:r>
              <a:rPr lang="en-US"/>
              <a:t>daptive, </a:t>
            </a:r>
            <a:r>
              <a:rPr lang="en-US" b="1"/>
              <a:t>R</a:t>
            </a:r>
            <a:r>
              <a:rPr lang="en-US"/>
              <a:t>equirements-based, </a:t>
            </a:r>
            <a:r>
              <a:rPr lang="en-US" b="1"/>
              <a:t>T</a:t>
            </a:r>
            <a:r>
              <a:rPr lang="en-US"/>
              <a:t>estable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FC7764C8-B3E9-4893-AFA5-3AEB46386B82}"/>
              </a:ext>
            </a:extLst>
          </p:cNvPr>
          <p:cNvSpPr txBox="1">
            <a:spLocks/>
          </p:cNvSpPr>
          <p:nvPr/>
        </p:nvSpPr>
        <p:spPr>
          <a:xfrm>
            <a:off x="574418" y="4455374"/>
            <a:ext cx="1722605" cy="1552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475" marR="0" lvl="0" indent="-1174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  <a:cs typeface="+mn-cs"/>
              </a:rPr>
              <a:t>Reinforces operational specificity in existing guidelines</a:t>
            </a:r>
          </a:p>
          <a:p>
            <a:pPr marL="117475" marR="0" lvl="0" indent="-1174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  <a:cs typeface="+mn-cs"/>
              </a:rPr>
              <a:t>Digital curation of recommendations</a:t>
            </a:r>
          </a:p>
          <a:p>
            <a:pPr marL="117475" marR="0" lvl="0" indent="-117475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  <a:cs typeface="+mn-cs"/>
              </a:rPr>
              <a:t>Panels include informatics and standards experts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CH" sz="12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ea typeface="Ebrima" panose="02000000000000000000" pitchFamily="2" charset="0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49BFB9-7111-4E96-97F1-74A2722C22C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8" y="2339516"/>
            <a:ext cx="10409881" cy="1727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149F0-CBC8-444D-9693-2B7237262BAD}"/>
              </a:ext>
            </a:extLst>
          </p:cNvPr>
          <p:cNvSpPr txBox="1"/>
          <p:nvPr/>
        </p:nvSpPr>
        <p:spPr>
          <a:xfrm>
            <a:off x="854032" y="4116820"/>
            <a:ext cx="9300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Narrative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8705E3-A40F-4090-851B-2C4E8E0E2A1A}"/>
              </a:ext>
            </a:extLst>
          </p:cNvPr>
          <p:cNvSpPr txBox="1"/>
          <p:nvPr/>
        </p:nvSpPr>
        <p:spPr>
          <a:xfrm>
            <a:off x="3051132" y="4116820"/>
            <a:ext cx="1137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Operational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74C6B-AB95-463B-9904-E11943B5FE9F}"/>
              </a:ext>
            </a:extLst>
          </p:cNvPr>
          <p:cNvSpPr txBox="1"/>
          <p:nvPr/>
        </p:nvSpPr>
        <p:spPr>
          <a:xfrm>
            <a:off x="5159332" y="4116820"/>
            <a:ext cx="16762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Machine Readable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6276F8-AD9C-4DB9-BFB1-3213C3457BA8}"/>
              </a:ext>
            </a:extLst>
          </p:cNvPr>
          <p:cNvSpPr txBox="1"/>
          <p:nvPr/>
        </p:nvSpPr>
        <p:spPr>
          <a:xfrm>
            <a:off x="7991432" y="4116820"/>
            <a:ext cx="10561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Executable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685A3-198F-4EEA-B320-FAB04452AA41}"/>
              </a:ext>
            </a:extLst>
          </p:cNvPr>
          <p:cNvSpPr txBox="1"/>
          <p:nvPr/>
        </p:nvSpPr>
        <p:spPr>
          <a:xfrm>
            <a:off x="10150432" y="4116820"/>
            <a:ext cx="8819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Dynamic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9FC6150-3FA1-4E75-8CAE-82C6C0A9F2D2}"/>
              </a:ext>
            </a:extLst>
          </p:cNvPr>
          <p:cNvSpPr txBox="1">
            <a:spLocks/>
          </p:cNvSpPr>
          <p:nvPr/>
        </p:nvSpPr>
        <p:spPr>
          <a:xfrm>
            <a:off x="2866875" y="4455374"/>
            <a:ext cx="1722605" cy="15528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7475" marR="0" lvl="0" indent="-117475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Consolidation of L1 content</a:t>
            </a:r>
          </a:p>
          <a:p>
            <a:r>
              <a:rPr lang="en-US"/>
              <a:t>Digital Adaptation Kit (DAK) – requirements document</a:t>
            </a:r>
          </a:p>
          <a:p>
            <a:r>
              <a:rPr lang="en-US"/>
              <a:t>Human-readable components</a:t>
            </a:r>
          </a:p>
          <a:p>
            <a:r>
              <a:rPr lang="en-US"/>
              <a:t>Describes how a digital tool should function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488856E-9D71-4876-8090-4E509EFBF6D8}"/>
              </a:ext>
            </a:extLst>
          </p:cNvPr>
          <p:cNvSpPr txBox="1">
            <a:spLocks/>
          </p:cNvSpPr>
          <p:nvPr/>
        </p:nvSpPr>
        <p:spPr>
          <a:xfrm>
            <a:off x="5182995" y="4455374"/>
            <a:ext cx="1719072" cy="15528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7475" marR="0" lvl="0" indent="-117475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/>
              <a:t>FHIR Implementation Guide (IG)</a:t>
            </a:r>
          </a:p>
          <a:p>
            <a:r>
              <a:rPr lang="en-GB"/>
              <a:t>Based on Clinical Practice Guidelines IG</a:t>
            </a:r>
          </a:p>
          <a:p>
            <a:r>
              <a:rPr lang="en-GB"/>
              <a:t>Software agnostic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92990A21-BDF5-44E6-88BF-6674962CC449}"/>
              </a:ext>
            </a:extLst>
          </p:cNvPr>
          <p:cNvSpPr txBox="1">
            <a:spLocks/>
          </p:cNvSpPr>
          <p:nvPr/>
        </p:nvSpPr>
        <p:spPr>
          <a:xfrm>
            <a:off x="7659989" y="4455374"/>
            <a:ext cx="1719072" cy="15528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7475" marR="0" lvl="0" indent="-117475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/>
              <a:t>Fully executable software tools</a:t>
            </a:r>
          </a:p>
          <a:p>
            <a:r>
              <a:rPr lang="en-GB"/>
              <a:t>Mechanism for real-time updates</a:t>
            </a:r>
          </a:p>
          <a:p>
            <a:r>
              <a:rPr lang="en-GB"/>
              <a:t>Interoperate with national systems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567E5AC-BDE4-4871-A50B-931EE5AE8F47}"/>
              </a:ext>
            </a:extLst>
          </p:cNvPr>
          <p:cNvSpPr txBox="1">
            <a:spLocks/>
          </p:cNvSpPr>
          <p:nvPr/>
        </p:nvSpPr>
        <p:spPr>
          <a:xfrm>
            <a:off x="9731882" y="4467620"/>
            <a:ext cx="1719072" cy="155282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117475" marR="0" lvl="0" indent="-117475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 kumimoji="0" sz="1200" b="0" i="0" u="none" strike="noStrike" cap="none" spc="0" normalizeH="0" baseline="0">
                <a:ln>
                  <a:noFill/>
                </a:ln>
                <a:effectLst/>
                <a:uLnTx/>
                <a:uFillTx/>
                <a:ea typeface="Ebrima" panose="02000000000000000000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GB"/>
              <a:t>Advanced analytics for greater local relevance and precision</a:t>
            </a:r>
          </a:p>
          <a:p>
            <a:r>
              <a:rPr lang="en-GB"/>
              <a:t>AI-based decision support </a:t>
            </a:r>
          </a:p>
          <a:p>
            <a:endParaRPr lang="en-GB"/>
          </a:p>
          <a:p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DBC0F2-EB58-420C-86EC-4B29854F6E90}"/>
              </a:ext>
            </a:extLst>
          </p:cNvPr>
          <p:cNvSpPr txBox="1"/>
          <p:nvPr/>
        </p:nvSpPr>
        <p:spPr>
          <a:xfrm>
            <a:off x="414091" y="1922925"/>
            <a:ext cx="182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EXISTING MODEL WITH ENHANCEMENTS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1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97BFCF-983C-4EA5-9E62-1667D8663311}"/>
              </a:ext>
            </a:extLst>
          </p:cNvPr>
          <p:cNvSpPr txBox="1"/>
          <p:nvPr/>
        </p:nvSpPr>
        <p:spPr>
          <a:xfrm>
            <a:off x="2906771" y="1922925"/>
            <a:ext cx="14898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PREPARING TO GO DIGITAL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337BB5-91E5-4A94-AC2C-1DDF08C00B6F}"/>
              </a:ext>
            </a:extLst>
          </p:cNvPr>
          <p:cNvSpPr txBox="1"/>
          <p:nvPr/>
        </p:nvSpPr>
        <p:spPr>
          <a:xfrm>
            <a:off x="5038513" y="1922925"/>
            <a:ext cx="182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INTEROPERABLE DIGITAL COMPONENTS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541FCC2-98D2-4EF3-A225-6B46E40DD282}"/>
              </a:ext>
            </a:extLst>
          </p:cNvPr>
          <p:cNvSpPr txBox="1"/>
          <p:nvPr/>
        </p:nvSpPr>
        <p:spPr>
          <a:xfrm>
            <a:off x="7531193" y="1922925"/>
            <a:ext cx="1822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CUSTOMIZABLE SOFTWARE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5A29F0-F97A-4EBA-90FF-9BDCB8431E60}"/>
              </a:ext>
            </a:extLst>
          </p:cNvPr>
          <p:cNvSpPr txBox="1"/>
          <p:nvPr/>
        </p:nvSpPr>
        <p:spPr>
          <a:xfrm>
            <a:off x="9519765" y="1922925"/>
            <a:ext cx="2084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+mj-lt"/>
                <a:ea typeface="Ebrima" panose="02000000000000000000" pitchFamily="2" charset="0"/>
                <a:cs typeface="+mn-cs"/>
              </a:rPr>
              <a:t>ADVANCED ANALYTICS FOR PRECISION HEALTH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+mj-lt"/>
              <a:ea typeface="Ebrima" panose="02000000000000000000" pitchFamily="2" charset="0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EAEF0A-3122-289E-9A6D-6B7F132FE2D9}"/>
              </a:ext>
            </a:extLst>
          </p:cNvPr>
          <p:cNvSpPr/>
          <p:nvPr/>
        </p:nvSpPr>
        <p:spPr>
          <a:xfrm>
            <a:off x="5038513" y="1839781"/>
            <a:ext cx="2364822" cy="4076277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43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C4F4-EC4E-4421-A9FF-32529FBF2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of a L2 Digital Adaptation Kit (DAK)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4FB1F-B7F5-4CF2-8BAA-78A310372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i="1"/>
              <a:t>Images are illustrative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613A6-1EE7-4D29-A129-B20176BF0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0F9D60-830A-470D-91CB-0678BFD22F9B}"/>
              </a:ext>
            </a:extLst>
          </p:cNvPr>
          <p:cNvSpPr/>
          <p:nvPr/>
        </p:nvSpPr>
        <p:spPr>
          <a:xfrm>
            <a:off x="3478303" y="1302922"/>
            <a:ext cx="2279904" cy="4864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Generic Personas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81BF3F-5982-4CB6-A2E4-A921BC892A54}"/>
              </a:ext>
            </a:extLst>
          </p:cNvPr>
          <p:cNvSpPr/>
          <p:nvPr/>
        </p:nvSpPr>
        <p:spPr>
          <a:xfrm>
            <a:off x="3478303" y="1785963"/>
            <a:ext cx="2279904" cy="15341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Roles, responsibilities, and essential interventions performed by targeted personas</a:t>
            </a:r>
          </a:p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endParaRPr lang="en-US" sz="1200" kern="0">
              <a:solidFill>
                <a:srgbClr val="000000"/>
              </a:solidFill>
              <a:latin typeface="Calibri" panose="020F0502020204030204"/>
              <a:sym typeface="Arial"/>
            </a:endParaRPr>
          </a:p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endParaRPr lang="en-US" sz="1200" kern="0">
              <a:solidFill>
                <a:srgbClr val="000000"/>
              </a:solidFill>
              <a:latin typeface="Calibri" panose="020F0502020204030204"/>
              <a:sym typeface="Arial"/>
            </a:endParaRPr>
          </a:p>
        </p:txBody>
      </p:sp>
      <p:pic>
        <p:nvPicPr>
          <p:cNvPr id="7" name="Picture 2" descr="Image result for nurse midwife">
            <a:extLst>
              <a:ext uri="{FF2B5EF4-FFF2-40B4-BE49-F238E27FC236}">
                <a16:creationId xmlns:a16="http://schemas.microsoft.com/office/drawing/2014/main" id="{4C218B35-EFC0-4905-B0F9-F8FF76576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38220" y="2426782"/>
            <a:ext cx="960065" cy="68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84BAFE2-3E9B-4917-A0D0-0F12CE0DC919}"/>
              </a:ext>
            </a:extLst>
          </p:cNvPr>
          <p:cNvSpPr/>
          <p:nvPr/>
        </p:nvSpPr>
        <p:spPr>
          <a:xfrm>
            <a:off x="6530939" y="1328086"/>
            <a:ext cx="2279904" cy="4864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User Scenarios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D44789-9DBD-40E7-B518-A36AA3349958}"/>
              </a:ext>
            </a:extLst>
          </p:cNvPr>
          <p:cNvSpPr/>
          <p:nvPr/>
        </p:nvSpPr>
        <p:spPr>
          <a:xfrm>
            <a:off x="6530939" y="1811127"/>
            <a:ext cx="2279904" cy="153415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Brief narrative description of how the targeted personas may engage with the digital system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EFF1BE-E6EA-424C-AAC9-BEAF19A6A1C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6306" y="2456708"/>
            <a:ext cx="949170" cy="63734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829DA3F-EDAF-4325-91D5-921AA8F616AD}"/>
              </a:ext>
            </a:extLst>
          </p:cNvPr>
          <p:cNvSpPr/>
          <p:nvPr/>
        </p:nvSpPr>
        <p:spPr>
          <a:xfrm>
            <a:off x="9579127" y="1322149"/>
            <a:ext cx="2279904" cy="48646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Business Processes &amp; Workflows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8FE9D-A6D8-48AA-A69F-D57DD12407E9}"/>
              </a:ext>
            </a:extLst>
          </p:cNvPr>
          <p:cNvSpPr/>
          <p:nvPr/>
        </p:nvSpPr>
        <p:spPr>
          <a:xfrm>
            <a:off x="9579127" y="1799233"/>
            <a:ext cx="2279904" cy="1534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Generic  workflows representing clinical and non-clinical processes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E06E9B7-DDCC-43C2-B294-932C6550667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9870" y="2432724"/>
            <a:ext cx="1040337" cy="42076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C67C56-1FCA-43A9-9570-B72181553580}"/>
              </a:ext>
            </a:extLst>
          </p:cNvPr>
          <p:cNvSpPr/>
          <p:nvPr/>
        </p:nvSpPr>
        <p:spPr>
          <a:xfrm>
            <a:off x="434565" y="4437061"/>
            <a:ext cx="2279904" cy="153415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defTabSz="739775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>
                <a:tab pos="2003425" algn="l"/>
              </a:tabLst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Data elements, used for clinical decision-making, indicators, and other data needs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B1D3869-7727-4861-98F5-026FCC9D593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1512" y="5123983"/>
            <a:ext cx="998557" cy="54078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77F640F-7576-46B6-A9BB-795096BA81D6}"/>
              </a:ext>
            </a:extLst>
          </p:cNvPr>
          <p:cNvSpPr/>
          <p:nvPr/>
        </p:nvSpPr>
        <p:spPr>
          <a:xfrm>
            <a:off x="3478303" y="4437061"/>
            <a:ext cx="2279904" cy="15341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Decision tables representing counselling and treatment algorithms, scheduling logic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467418C-F84F-4D04-8B59-7941CD338BB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7"/>
          <a:stretch/>
        </p:blipFill>
        <p:spPr>
          <a:xfrm>
            <a:off x="4690424" y="5114863"/>
            <a:ext cx="985285" cy="55672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726595E-6796-4F23-9349-757E21006D85}"/>
              </a:ext>
            </a:extLst>
          </p:cNvPr>
          <p:cNvSpPr/>
          <p:nvPr/>
        </p:nvSpPr>
        <p:spPr>
          <a:xfrm>
            <a:off x="6530939" y="3957509"/>
            <a:ext cx="2279904" cy="483662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Indicators &amp; Monitoring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8785FC-9D1C-496E-A029-AD160725E86B}"/>
              </a:ext>
            </a:extLst>
          </p:cNvPr>
          <p:cNvSpPr/>
          <p:nvPr/>
        </p:nvSpPr>
        <p:spPr>
          <a:xfrm>
            <a:off x="6530939" y="4437061"/>
            <a:ext cx="2279904" cy="1534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739775" fontAlgn="t">
              <a:buClr>
                <a:srgbClr val="000000"/>
              </a:buClr>
              <a:tabLst>
                <a:tab pos="2003425" algn="l"/>
              </a:tabLst>
            </a:pPr>
            <a:r>
              <a:rPr lang="en-US" sz="1200" kern="0">
                <a:solidFill>
                  <a:srgbClr val="000000"/>
                </a:solidFill>
                <a:latin typeface="Calibri" panose="020F0502020204030204"/>
                <a:sym typeface="Arial"/>
              </a:rPr>
              <a:t>Indicators for reporting &amp; monitoring with numerator, denominator of data elements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A934CC9-6C94-4194-AB32-61C3722AE12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4493" y="5201722"/>
            <a:ext cx="1017008" cy="49266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CAC7933-79A7-47CD-8B78-4F5B6B42B6CC}"/>
              </a:ext>
            </a:extLst>
          </p:cNvPr>
          <p:cNvSpPr/>
          <p:nvPr/>
        </p:nvSpPr>
        <p:spPr>
          <a:xfrm>
            <a:off x="433717" y="1285586"/>
            <a:ext cx="2280752" cy="5003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Health Interventions &amp; Recommendations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8F4640-6D0E-43E2-ABB0-9D99542929C4}"/>
              </a:ext>
            </a:extLst>
          </p:cNvPr>
          <p:cNvSpPr/>
          <p:nvPr/>
        </p:nvSpPr>
        <p:spPr>
          <a:xfrm>
            <a:off x="434565" y="3957509"/>
            <a:ext cx="2279904" cy="483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Core Data Elements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F13932-3271-4518-AED2-D85A1C33BF3E}"/>
              </a:ext>
            </a:extLst>
          </p:cNvPr>
          <p:cNvSpPr/>
          <p:nvPr/>
        </p:nvSpPr>
        <p:spPr>
          <a:xfrm>
            <a:off x="3478303" y="3957509"/>
            <a:ext cx="2279904" cy="48366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Decision Support Logic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E40FAFC-355A-434E-8EC1-569368631197}"/>
              </a:ext>
            </a:extLst>
          </p:cNvPr>
          <p:cNvSpPr/>
          <p:nvPr/>
        </p:nvSpPr>
        <p:spPr>
          <a:xfrm>
            <a:off x="9579127" y="3957509"/>
            <a:ext cx="2279904" cy="4836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60" rIns="60960" rtlCol="0" anchor="ctr"/>
          <a:lstStyle/>
          <a:p>
            <a:pPr marL="0" marR="0" lvl="0" indent="0" algn="ctr" defTabSz="1219170" rtl="0" eaLnBrk="1" fontAlgn="auto" latinLnBrk="0" hangingPunct="1">
              <a:lnSpc>
                <a:spcPts val="18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Functional &amp; Non-functional Requirements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FD1D34-D585-4965-B6D6-C39CC8514C21}"/>
              </a:ext>
            </a:extLst>
          </p:cNvPr>
          <p:cNvSpPr/>
          <p:nvPr/>
        </p:nvSpPr>
        <p:spPr>
          <a:xfrm>
            <a:off x="9579127" y="4437061"/>
            <a:ext cx="2279904" cy="15341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A non-exhaustive list of key functions and non-functional requirements for a digital tracking and decision support system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A733471-031A-4230-BB71-577F937FF746}"/>
              </a:ext>
            </a:extLst>
          </p:cNvPr>
          <p:cNvSpPr/>
          <p:nvPr/>
        </p:nvSpPr>
        <p:spPr>
          <a:xfrm>
            <a:off x="434565" y="1785963"/>
            <a:ext cx="2279904" cy="153415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21917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Relevant health interventions and recommendations from the WHO guideline and guidance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506BC56-DED2-4EC5-BF7B-E3D5AB9DD96C}"/>
              </a:ext>
            </a:extLst>
          </p:cNvPr>
          <p:cNvSpPr/>
          <p:nvPr/>
        </p:nvSpPr>
        <p:spPr>
          <a:xfrm>
            <a:off x="332969" y="1224571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0876DC-D70F-49BA-8DE0-961746BC6748}"/>
              </a:ext>
            </a:extLst>
          </p:cNvPr>
          <p:cNvSpPr/>
          <p:nvPr/>
        </p:nvSpPr>
        <p:spPr>
          <a:xfrm>
            <a:off x="3366985" y="1224571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2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5B1304-E827-40F5-BB6B-FDE2379457F0}"/>
              </a:ext>
            </a:extLst>
          </p:cNvPr>
          <p:cNvSpPr/>
          <p:nvPr/>
        </p:nvSpPr>
        <p:spPr>
          <a:xfrm>
            <a:off x="6409019" y="1224571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3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52735CE-5ADA-4BCD-A06D-72F3CC7BF987}"/>
              </a:ext>
            </a:extLst>
          </p:cNvPr>
          <p:cNvSpPr/>
          <p:nvPr/>
        </p:nvSpPr>
        <p:spPr>
          <a:xfrm>
            <a:off x="9457207" y="1224571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4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EF5260-3D59-40D2-994E-3137970A15CD}"/>
              </a:ext>
            </a:extLst>
          </p:cNvPr>
          <p:cNvSpPr/>
          <p:nvPr/>
        </p:nvSpPr>
        <p:spPr>
          <a:xfrm>
            <a:off x="332969" y="3840814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5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1C2308A-6AF9-4198-899B-5E4F6D0055F9}"/>
              </a:ext>
            </a:extLst>
          </p:cNvPr>
          <p:cNvSpPr/>
          <p:nvPr/>
        </p:nvSpPr>
        <p:spPr>
          <a:xfrm>
            <a:off x="3366985" y="3840814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6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AE9B408-1508-4A17-848D-D4F26B9A9638}"/>
              </a:ext>
            </a:extLst>
          </p:cNvPr>
          <p:cNvSpPr/>
          <p:nvPr/>
        </p:nvSpPr>
        <p:spPr>
          <a:xfrm>
            <a:off x="6409019" y="3840814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7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1FD16D0-D00C-4610-BCFA-470FA9DBABB5}"/>
              </a:ext>
            </a:extLst>
          </p:cNvPr>
          <p:cNvSpPr/>
          <p:nvPr/>
        </p:nvSpPr>
        <p:spPr>
          <a:xfrm>
            <a:off x="9457207" y="3840814"/>
            <a:ext cx="243840" cy="243840"/>
          </a:xfrm>
          <a:prstGeom prst="rect">
            <a:avLst/>
          </a:prstGeom>
          <a:solidFill>
            <a:schemeClr val="tx1"/>
          </a:solidFill>
          <a:ln w="95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Arial"/>
              </a:rPr>
              <a:t>8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A24ABBE-4371-412F-97A1-00F5940EFAE5}"/>
              </a:ext>
            </a:extLst>
          </p:cNvPr>
          <p:cNvSpPr/>
          <p:nvPr/>
        </p:nvSpPr>
        <p:spPr>
          <a:xfrm>
            <a:off x="238037" y="3168983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Setting the Stage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3416971-C984-43F1-BE5D-1E9730D8D919}"/>
              </a:ext>
            </a:extLst>
          </p:cNvPr>
          <p:cNvSpPr/>
          <p:nvPr/>
        </p:nvSpPr>
        <p:spPr>
          <a:xfrm>
            <a:off x="3243606" y="3191091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Contextualization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EC7E01B-55A6-4CD8-88A3-A6C98F4C5B49}"/>
              </a:ext>
            </a:extLst>
          </p:cNvPr>
          <p:cNvSpPr/>
          <p:nvPr/>
        </p:nvSpPr>
        <p:spPr>
          <a:xfrm>
            <a:off x="6296244" y="3191091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Contextualization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32E995B-D667-4E48-964E-054E359C25B4}"/>
              </a:ext>
            </a:extLst>
          </p:cNvPr>
          <p:cNvSpPr/>
          <p:nvPr/>
        </p:nvSpPr>
        <p:spPr>
          <a:xfrm>
            <a:off x="9405392" y="2899890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Contextualization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9978D36-60FB-4432-9688-C6990B0AD2A8}"/>
              </a:ext>
            </a:extLst>
          </p:cNvPr>
          <p:cNvSpPr/>
          <p:nvPr/>
        </p:nvSpPr>
        <p:spPr>
          <a:xfrm>
            <a:off x="9405392" y="3231001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837A864E-E9C8-4937-B1F1-988E4ED298B7}"/>
              </a:ext>
            </a:extLst>
          </p:cNvPr>
          <p:cNvSpPr/>
          <p:nvPr/>
        </p:nvSpPr>
        <p:spPr>
          <a:xfrm>
            <a:off x="120689" y="5406673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85E9EAE-9FA4-4291-B614-FD00C3415F9F}"/>
              </a:ext>
            </a:extLst>
          </p:cNvPr>
          <p:cNvSpPr/>
          <p:nvPr/>
        </p:nvSpPr>
        <p:spPr>
          <a:xfrm>
            <a:off x="120689" y="5719024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Interoperability 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1054455-EAD5-451F-ABAA-7CA0C7C91F05}"/>
              </a:ext>
            </a:extLst>
          </p:cNvPr>
          <p:cNvSpPr/>
          <p:nvPr/>
        </p:nvSpPr>
        <p:spPr>
          <a:xfrm>
            <a:off x="3233279" y="5397268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8BDEBFD7-B795-4E36-89C0-6AE83F67FF2A}"/>
              </a:ext>
            </a:extLst>
          </p:cNvPr>
          <p:cNvSpPr/>
          <p:nvPr/>
        </p:nvSpPr>
        <p:spPr>
          <a:xfrm>
            <a:off x="3243606" y="5702926"/>
            <a:ext cx="1374647" cy="646833"/>
          </a:xfrm>
          <a:prstGeom prst="roundRect">
            <a:avLst>
              <a:gd name="adj" fmla="val 11392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Adherence to recommended clinical practice 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C1C6E95-0632-44BC-A772-DC9051CE5929}"/>
              </a:ext>
            </a:extLst>
          </p:cNvPr>
          <p:cNvSpPr/>
          <p:nvPr/>
        </p:nvSpPr>
        <p:spPr>
          <a:xfrm>
            <a:off x="6200506" y="5406673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EAB2CBA-89C6-4AA4-807E-59D12B912A99}"/>
              </a:ext>
            </a:extLst>
          </p:cNvPr>
          <p:cNvSpPr/>
          <p:nvPr/>
        </p:nvSpPr>
        <p:spPr>
          <a:xfrm>
            <a:off x="6199102" y="5745279"/>
            <a:ext cx="1374647" cy="646833"/>
          </a:xfrm>
          <a:prstGeom prst="roundRect">
            <a:avLst>
              <a:gd name="adj" fmla="val 14248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200"/>
              <a:t>Adherence to indicator reporting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DD120BD-F80B-4A4A-A132-FE1318E5F4DF}"/>
              </a:ext>
            </a:extLst>
          </p:cNvPr>
          <p:cNvSpPr/>
          <p:nvPr/>
        </p:nvSpPr>
        <p:spPr>
          <a:xfrm>
            <a:off x="9344432" y="5437624"/>
            <a:ext cx="1374647" cy="274320"/>
          </a:xfrm>
          <a:prstGeom prst="roundRect">
            <a:avLst>
              <a:gd name="adj" fmla="val 25671"/>
            </a:avLst>
          </a:prstGeom>
          <a:solidFill>
            <a:schemeClr val="tx2">
              <a:lumMod val="75000"/>
              <a:lumOff val="2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System design</a:t>
            </a:r>
          </a:p>
        </p:txBody>
      </p:sp>
    </p:spTree>
    <p:extLst>
      <p:ext uri="{BB962C8B-B14F-4D97-AF65-F5344CB8AC3E}">
        <p14:creationId xmlns:p14="http://schemas.microsoft.com/office/powerpoint/2010/main" val="1003471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3066C-FBB7-D17A-11FD-8CB4EF810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Authoring an L3 FHIR Implementation Guide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D2C48-D964-CE02-BFC4-84E15AD6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5BA1E-E6D5-37CD-9B6A-8C4337297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A417AE-D8A5-0D0D-33A6-541082AC0454}"/>
              </a:ext>
            </a:extLst>
          </p:cNvPr>
          <p:cNvSpPr txBox="1"/>
          <p:nvPr/>
        </p:nvSpPr>
        <p:spPr>
          <a:xfrm>
            <a:off x="371819" y="1828043"/>
            <a:ext cx="493831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 Sans" panose="020B0502040504020204" pitchFamily="34" charset="0"/>
              </a:rPr>
              <a:t>Authoring a L3 FHIR Implementation Guide involves taking the L2 input, using the recommended processes and tools, and creating, validating and publishing publishing L3 FHIR artifacts that correspond to the L2 specifications.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0DDA71-E869-1DB0-9EDC-DF42F70A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72" y="1054525"/>
            <a:ext cx="5361983" cy="5803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2B5157-242D-C221-31DA-813F9B965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156" y="4527933"/>
            <a:ext cx="2330067" cy="233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213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87E1D-552A-F4D0-DDC3-3216832CF5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27DBD-BDDD-C8A9-16F6-C58E2BB1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FHIR Training Tracks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14E76-C009-14F1-F0BC-BDF61A55A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6A025-322C-B926-2140-D73980A1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5718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A67EF07-28BC-2771-0EF8-9DCE3B9F1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693" y="4520795"/>
            <a:ext cx="2381273" cy="2381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599BC8-5BE0-2ABC-F238-1C785CB0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6929ED-E7EF-7C9F-264F-5F5E7DB5B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E84CEB-0B50-06B2-1A2B-59646EB1E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BF2E0-EE3B-6A4E-9FB9-82DE86E1F02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B746B-BE16-9319-0902-454959B3C3C4}"/>
              </a:ext>
            </a:extLst>
          </p:cNvPr>
          <p:cNvSpPr txBox="1"/>
          <p:nvPr/>
        </p:nvSpPr>
        <p:spPr>
          <a:xfrm>
            <a:off x="572875" y="1827783"/>
            <a:ext cx="1066432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Track A:  Introduction to HL7 FHIR Basics</a:t>
            </a:r>
          </a:p>
          <a:p>
            <a:r>
              <a:rPr lang="en-US" sz="3200" dirty="0"/>
              <a:t>	</a:t>
            </a:r>
          </a:p>
          <a:p>
            <a:endParaRPr lang="en-US" sz="3200" dirty="0"/>
          </a:p>
          <a:p>
            <a:br>
              <a:rPr lang="en-US" sz="3200" dirty="0"/>
            </a:br>
            <a:endParaRPr lang="en-US" sz="3200" dirty="0"/>
          </a:p>
          <a:p>
            <a:r>
              <a:rPr lang="en-US" sz="3200" dirty="0"/>
              <a:t>Track B: Advanced Topics in SMART Guidelines and HL7 FHIR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A02DC5-FC32-2609-9CD5-4236CA00306C}"/>
              </a:ext>
            </a:extLst>
          </p:cNvPr>
          <p:cNvSpPr txBox="1"/>
          <p:nvPr/>
        </p:nvSpPr>
        <p:spPr>
          <a:xfrm>
            <a:off x="4018401" y="2378610"/>
            <a:ext cx="60978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Overview </a:t>
            </a:r>
            <a:b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FHIR REST API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FHIR Resources (Patient, immunizations)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Basics of questionnaires </a:t>
            </a:r>
            <a:b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</a:br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Profiling Linkage between profiling and logical models Implementation Guides (IGs) overview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D2FF5-5886-A9CF-15F0-8F1F26A300B4}"/>
              </a:ext>
            </a:extLst>
          </p:cNvPr>
          <p:cNvSpPr txBox="1"/>
          <p:nvPr/>
        </p:nvSpPr>
        <p:spPr>
          <a:xfrm>
            <a:off x="4018401" y="5043686"/>
            <a:ext cx="60978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FHIR Profiling (FSH)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Creation of logical models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Resource mapping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Building Questionnaires/structured data capture 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docs-Calibri"/>
              </a:rPr>
              <a:t>FHIR native vs. FHIR hybrid architectures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63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415600" y="320067"/>
            <a:ext cx="7841100" cy="131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interoperability?</a:t>
            </a:r>
            <a:endParaRPr/>
          </a:p>
        </p:txBody>
      </p:sp>
      <p:sp>
        <p:nvSpPr>
          <p:cNvPr id="270" name="Google Shape;270;p43"/>
          <p:cNvSpPr/>
          <p:nvPr/>
        </p:nvSpPr>
        <p:spPr>
          <a:xfrm>
            <a:off x="762000" y="2337301"/>
            <a:ext cx="10668000" cy="13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i="0" u="none" strike="noStrike" cap="none" dirty="0">
                <a:solidFill>
                  <a:schemeClr val="dk1"/>
                </a:solidFill>
              </a:rPr>
              <a:t>The ability of multiple systems, applications, and devices to communicate with one another by accessing, exchanging and making use of data exchange standards in a systematic way to achieve health goals</a:t>
            </a:r>
            <a:r>
              <a:rPr lang="en-US" sz="2400" dirty="0">
                <a:solidFill>
                  <a:schemeClr val="dk1"/>
                </a:solidFill>
              </a:rPr>
              <a:t>. </a:t>
            </a:r>
            <a:endParaRPr sz="2400" b="1" i="0" u="none" strike="noStrike" cap="none" dirty="0">
              <a:solidFill>
                <a:srgbClr val="009270"/>
              </a:solidFill>
            </a:endParaRPr>
          </a:p>
        </p:txBody>
      </p:sp>
      <p:sp>
        <p:nvSpPr>
          <p:cNvPr id="271" name="Google Shape;271;p43"/>
          <p:cNvSpPr txBox="1">
            <a:spLocks noGrp="1"/>
          </p:cNvSpPr>
          <p:nvPr>
            <p:ph type="body" idx="4294967295"/>
          </p:nvPr>
        </p:nvSpPr>
        <p:spPr>
          <a:xfrm>
            <a:off x="996054" y="5941974"/>
            <a:ext cx="570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0" rIns="18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Source: </a:t>
            </a:r>
            <a:r>
              <a:rPr lang="en-US" sz="1300" u="sng">
                <a:solidFill>
                  <a:schemeClr val="hlink"/>
                </a:solidFill>
                <a:hlinkClick r:id="rId3"/>
              </a:rPr>
              <a:t>Digital Health: Planning National Systems training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4"/>
          <p:cNvSpPr txBox="1">
            <a:spLocks noGrp="1"/>
          </p:cNvSpPr>
          <p:nvPr>
            <p:ph type="title"/>
          </p:nvPr>
        </p:nvSpPr>
        <p:spPr>
          <a:xfrm>
            <a:off x="415600" y="320067"/>
            <a:ext cx="7841100" cy="131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interoperability?</a:t>
            </a:r>
            <a:endParaRPr/>
          </a:p>
        </p:txBody>
      </p:sp>
      <p:sp>
        <p:nvSpPr>
          <p:cNvPr id="278" name="Google Shape;278;p44"/>
          <p:cNvSpPr txBox="1">
            <a:spLocks noGrp="1"/>
          </p:cNvSpPr>
          <p:nvPr>
            <p:ph type="body" idx="1"/>
          </p:nvPr>
        </p:nvSpPr>
        <p:spPr>
          <a:xfrm>
            <a:off x="415600" y="1753475"/>
            <a:ext cx="11323800" cy="423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300" b="1">
                <a:solidFill>
                  <a:schemeClr val="dk1"/>
                </a:solidFill>
              </a:rPr>
              <a:t>Standards</a:t>
            </a:r>
            <a:r>
              <a:rPr lang="en-US" sz="2300">
                <a:solidFill>
                  <a:schemeClr val="dk1"/>
                </a:solidFill>
              </a:rPr>
              <a:t> make interoperability easier and more cost efficient! </a:t>
            </a:r>
            <a:endParaRPr sz="2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lang="en-US" sz="2300">
                <a:solidFill>
                  <a:schemeClr val="dk1"/>
                </a:solidFill>
              </a:rPr>
              <a:t>They are a set of rules that:</a:t>
            </a:r>
            <a:endParaRPr sz="23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Allow information to be shared in a uniform and </a:t>
            </a:r>
            <a:br>
              <a:rPr lang="en-US" sz="2300">
                <a:solidFill>
                  <a:schemeClr val="dk1"/>
                </a:solidFill>
              </a:rPr>
            </a:br>
            <a:r>
              <a:rPr lang="en-US" sz="2300">
                <a:solidFill>
                  <a:schemeClr val="dk1"/>
                </a:solidFill>
              </a:rPr>
              <a:t>consistent manner across any digital application</a:t>
            </a:r>
            <a:endParaRPr sz="23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Are approved and published by an authoritative, </a:t>
            </a:r>
            <a:br>
              <a:rPr lang="en-US" sz="2300">
                <a:solidFill>
                  <a:schemeClr val="dk1"/>
                </a:solidFill>
              </a:rPr>
            </a:br>
            <a:r>
              <a:rPr lang="en-US" sz="2300">
                <a:solidFill>
                  <a:schemeClr val="dk1"/>
                </a:solidFill>
              </a:rPr>
              <a:t>official organization  </a:t>
            </a:r>
            <a:endParaRPr sz="2300">
              <a:solidFill>
                <a:schemeClr val="dk1"/>
              </a:solidFill>
            </a:endParaRPr>
          </a:p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Char char="●"/>
            </a:pPr>
            <a:r>
              <a:rPr lang="en-US" sz="2300">
                <a:solidFill>
                  <a:schemeClr val="dk1"/>
                </a:solidFill>
              </a:rPr>
              <a:t>Are key to how different digital applications can </a:t>
            </a:r>
            <a:br>
              <a:rPr lang="en-US" sz="2300">
                <a:solidFill>
                  <a:schemeClr val="dk1"/>
                </a:solidFill>
              </a:rPr>
            </a:br>
            <a:r>
              <a:rPr lang="en-US" sz="2300">
                <a:solidFill>
                  <a:schemeClr val="dk1"/>
                </a:solidFill>
              </a:rPr>
              <a:t>talk to each other.</a:t>
            </a:r>
            <a:endParaRPr sz="23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/>
          </a:p>
        </p:txBody>
      </p:sp>
      <p:pic>
        <p:nvPicPr>
          <p:cNvPr id="279" name="Google Shape;27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4363" y="3282775"/>
            <a:ext cx="4122876" cy="241312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4"/>
          <p:cNvSpPr txBox="1">
            <a:spLocks noGrp="1"/>
          </p:cNvSpPr>
          <p:nvPr>
            <p:ph type="body" idx="4294967295"/>
          </p:nvPr>
        </p:nvSpPr>
        <p:spPr>
          <a:xfrm>
            <a:off x="996054" y="5941974"/>
            <a:ext cx="570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0" rIns="18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Source: </a:t>
            </a:r>
            <a:r>
              <a:rPr lang="en-US" sz="1300" u="sng">
                <a:solidFill>
                  <a:schemeClr val="hlink"/>
                </a:solidFill>
                <a:hlinkClick r:id="rId4"/>
              </a:rPr>
              <a:t>Digital Health: Planning National Systems training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/>
          <p:nvPr/>
        </p:nvSpPr>
        <p:spPr>
          <a:xfrm>
            <a:off x="6096000" y="3962400"/>
            <a:ext cx="914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921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64"/>
          <p:cNvCxnSpPr/>
          <p:nvPr/>
        </p:nvCxnSpPr>
        <p:spPr>
          <a:xfrm rot="10800000" flipH="1">
            <a:off x="1028692" y="4258584"/>
            <a:ext cx="10134900" cy="27900"/>
          </a:xfrm>
          <a:prstGeom prst="straightConnector1">
            <a:avLst/>
          </a:prstGeom>
          <a:noFill/>
          <a:ln w="63500" cap="flat" cmpd="sng">
            <a:solidFill>
              <a:schemeClr val="dk2"/>
            </a:solidFill>
            <a:prstDash val="solid"/>
            <a:miter lim="800000"/>
            <a:headEnd type="triangle" w="lg" len="lg"/>
            <a:tailEnd type="triangle" w="lg" len="lg"/>
          </a:ln>
        </p:spPr>
      </p:cxnSp>
      <p:sp>
        <p:nvSpPr>
          <p:cNvPr id="486" name="Google Shape;486;p64"/>
          <p:cNvSpPr txBox="1"/>
          <p:nvPr/>
        </p:nvSpPr>
        <p:spPr>
          <a:xfrm>
            <a:off x="6301750" y="4672600"/>
            <a:ext cx="551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</a:rPr>
              <a:t>Syntactic standards </a:t>
            </a:r>
            <a:r>
              <a:rPr lang="en-US" sz="2400" i="0" u="none" strike="noStrike" cap="none">
                <a:solidFill>
                  <a:srgbClr val="000000"/>
                </a:solidFill>
              </a:rPr>
              <a:t>(grammar): </a:t>
            </a:r>
            <a:endParaRPr sz="2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None/>
            </a:pPr>
            <a:r>
              <a:rPr lang="en-US" sz="2400" i="0" u="none" strike="noStrike" cap="none">
                <a:solidFill>
                  <a:srgbClr val="000000"/>
                </a:solidFill>
              </a:rPr>
              <a:t>How you say it, a set of rules, relationships between vocabulary terms</a:t>
            </a:r>
            <a:endParaRPr sz="2400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487" name="Google Shape;487;p64"/>
          <p:cNvSpPr txBox="1"/>
          <p:nvPr/>
        </p:nvSpPr>
        <p:spPr>
          <a:xfrm>
            <a:off x="441150" y="4672600"/>
            <a:ext cx="5518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None/>
            </a:pPr>
            <a:r>
              <a:rPr lang="en-US" sz="2400" b="1" i="0" u="none" strike="noStrike" cap="none">
                <a:solidFill>
                  <a:srgbClr val="000000"/>
                </a:solidFill>
              </a:rPr>
              <a:t>Semantic standards</a:t>
            </a:r>
            <a:r>
              <a:rPr lang="en-US" sz="2400" i="0" u="none" strike="noStrike" cap="none">
                <a:solidFill>
                  <a:srgbClr val="000000"/>
                </a:solidFill>
              </a:rPr>
              <a:t> (vocabulary): </a:t>
            </a:r>
            <a:endParaRPr sz="2400" i="0" u="none" strike="noStrike" cap="none">
              <a:solidFill>
                <a:srgbClr val="000000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F4F"/>
              </a:buClr>
              <a:buSzPts val="2100"/>
              <a:buFont typeface="Calibri"/>
              <a:buNone/>
            </a:pPr>
            <a:r>
              <a:rPr lang="en-US" sz="2400" i="0" u="none" strike="noStrike" cap="none">
                <a:solidFill>
                  <a:srgbClr val="000000"/>
                </a:solidFill>
              </a:rPr>
              <a:t>What you say, the actual terms</a:t>
            </a:r>
            <a:endParaRPr sz="2400" i="0" u="none" strike="noStrike" cap="none">
              <a:solidFill>
                <a:srgbClr val="000000"/>
              </a:solidFill>
            </a:endParaRPr>
          </a:p>
        </p:txBody>
      </p:sp>
      <p:pic>
        <p:nvPicPr>
          <p:cNvPr id="488" name="Google Shape;488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0099" y="1959852"/>
            <a:ext cx="2160274" cy="963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63809" y="3381838"/>
            <a:ext cx="1782214" cy="6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2221" y="2450487"/>
            <a:ext cx="2160281" cy="6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983187" y="1942875"/>
            <a:ext cx="786900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6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781287" y="1899285"/>
            <a:ext cx="1265675" cy="751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94861" y="2918426"/>
            <a:ext cx="1830350" cy="49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6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80262" y="3166238"/>
            <a:ext cx="2514601" cy="966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002626" y="2614333"/>
            <a:ext cx="786900" cy="635821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64"/>
          <p:cNvSpPr txBox="1"/>
          <p:nvPr/>
        </p:nvSpPr>
        <p:spPr>
          <a:xfrm>
            <a:off x="689575" y="187775"/>
            <a:ext cx="80133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lang="en-US" sz="2800" b="1" i="0" u="none" strike="noStrike" cap="none">
                <a:solidFill>
                  <a:srgbClr val="123E85"/>
                </a:solidFill>
              </a:rPr>
              <a:t>Two types of Data Exchange Standards</a:t>
            </a:r>
            <a:endParaRPr sz="2800" b="1" i="0" u="none" strike="noStrike" cap="none">
              <a:solidFill>
                <a:srgbClr val="123E85"/>
              </a:solidFill>
            </a:endParaRPr>
          </a:p>
        </p:txBody>
      </p:sp>
      <p:sp>
        <p:nvSpPr>
          <p:cNvPr id="497" name="Google Shape;497;p64"/>
          <p:cNvSpPr/>
          <p:nvPr/>
        </p:nvSpPr>
        <p:spPr>
          <a:xfrm>
            <a:off x="432475" y="1774030"/>
            <a:ext cx="11186700" cy="2307300"/>
          </a:xfrm>
          <a:prstGeom prst="rect">
            <a:avLst/>
          </a:prstGeom>
          <a:solidFill>
            <a:srgbClr val="FFFFFF">
              <a:alpha val="564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64"/>
          <p:cNvSpPr/>
          <p:nvPr/>
        </p:nvSpPr>
        <p:spPr>
          <a:xfrm>
            <a:off x="-202019" y="333732"/>
            <a:ext cx="786900" cy="398700"/>
          </a:xfrm>
          <a:prstGeom prst="rect">
            <a:avLst/>
          </a:prstGeom>
          <a:solidFill>
            <a:srgbClr val="123E8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499" name="Google Shape;499;p64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900"/>
              <a:t>5</a:t>
            </a:fld>
            <a:endParaRPr sz="1900"/>
          </a:p>
        </p:txBody>
      </p:sp>
      <p:pic>
        <p:nvPicPr>
          <p:cNvPr id="500" name="Google Shape;500;p6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178613" y="807250"/>
            <a:ext cx="5834771" cy="9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4"/>
          <p:cNvSpPr txBox="1">
            <a:spLocks noGrp="1"/>
          </p:cNvSpPr>
          <p:nvPr>
            <p:ph type="body" idx="4294967295"/>
          </p:nvPr>
        </p:nvSpPr>
        <p:spPr>
          <a:xfrm>
            <a:off x="996054" y="5941974"/>
            <a:ext cx="5708400" cy="3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0" rIns="18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Source: </a:t>
            </a:r>
            <a:r>
              <a:rPr lang="en-US" sz="1300" u="sng">
                <a:solidFill>
                  <a:schemeClr val="hlink"/>
                </a:solidFill>
                <a:hlinkClick r:id="rId12"/>
              </a:rPr>
              <a:t>Digital Health: Planning National Systems training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5"/>
          <p:cNvSpPr txBox="1">
            <a:spLocks noGrp="1"/>
          </p:cNvSpPr>
          <p:nvPr>
            <p:ph type="title"/>
          </p:nvPr>
        </p:nvSpPr>
        <p:spPr>
          <a:xfrm>
            <a:off x="415600" y="320067"/>
            <a:ext cx="7841100" cy="131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Integration versus Interoperability </a:t>
            </a:r>
            <a:endParaRPr/>
          </a:p>
        </p:txBody>
      </p:sp>
      <p:sp>
        <p:nvSpPr>
          <p:cNvPr id="287" name="Google Shape;287;p45"/>
          <p:cNvSpPr/>
          <p:nvPr/>
        </p:nvSpPr>
        <p:spPr>
          <a:xfrm>
            <a:off x="371475" y="1766675"/>
            <a:ext cx="4714800" cy="46635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45"/>
          <p:cNvSpPr/>
          <p:nvPr/>
        </p:nvSpPr>
        <p:spPr>
          <a:xfrm>
            <a:off x="7196150" y="1766725"/>
            <a:ext cx="4714800" cy="4663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45"/>
          <p:cNvSpPr/>
          <p:nvPr/>
        </p:nvSpPr>
        <p:spPr>
          <a:xfrm>
            <a:off x="724525" y="4511125"/>
            <a:ext cx="4043700" cy="22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</a:rPr>
              <a:t>When </a:t>
            </a:r>
            <a:r>
              <a:rPr lang="en-US" sz="1800" b="1" i="0" u="none" strike="noStrike" cap="none">
                <a:solidFill>
                  <a:schemeClr val="dk1"/>
                </a:solidFill>
              </a:rPr>
              <a:t>two applications directly exchanging information</a:t>
            </a:r>
            <a:r>
              <a:rPr lang="en-US" sz="1800" i="0" u="none" strike="noStrike" cap="none">
                <a:solidFill>
                  <a:schemeClr val="dk1"/>
                </a:solidFill>
              </a:rPr>
              <a:t>, often involving one or both systems </a:t>
            </a:r>
            <a:r>
              <a:rPr lang="en-US" sz="1800" b="1" i="0" u="none" strike="noStrike" cap="none">
                <a:solidFill>
                  <a:schemeClr val="dk1"/>
                </a:solidFill>
              </a:rPr>
              <a:t>needing to be changed </a:t>
            </a:r>
            <a:r>
              <a:rPr lang="en-US" sz="1800" i="0" u="none" strike="noStrike" cap="none">
                <a:solidFill>
                  <a:schemeClr val="dk1"/>
                </a:solidFill>
              </a:rPr>
              <a:t>to exchange the information</a:t>
            </a:r>
            <a:endParaRPr sz="18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0" name="Google Shape;290;p45"/>
          <p:cNvSpPr/>
          <p:nvPr/>
        </p:nvSpPr>
        <p:spPr>
          <a:xfrm>
            <a:off x="7147275" y="4511125"/>
            <a:ext cx="4714800" cy="19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1800" i="0" u="none" strike="noStrike" cap="none">
                <a:solidFill>
                  <a:schemeClr val="dk1"/>
                </a:solidFill>
              </a:rPr>
              <a:t>A way that </a:t>
            </a:r>
            <a:r>
              <a:rPr lang="en-US" sz="1800" b="1" i="0" u="none" strike="noStrike" cap="none">
                <a:solidFill>
                  <a:schemeClr val="dk1"/>
                </a:solidFill>
              </a:rPr>
              <a:t>multiple applications can exchange information without changing the actual application</a:t>
            </a:r>
            <a:r>
              <a:rPr lang="en-US" sz="1800" i="0" u="none" strike="noStrike" cap="none">
                <a:solidFill>
                  <a:schemeClr val="dk1"/>
                </a:solidFill>
              </a:rPr>
              <a:t>, often through the aid of standards and middleware such as health information exchange (</a:t>
            </a:r>
            <a:r>
              <a:rPr lang="en-US" sz="1800" b="1" i="0" u="none" strike="noStrike" cap="none">
                <a:solidFill>
                  <a:schemeClr val="dk1"/>
                </a:solidFill>
              </a:rPr>
              <a:t>HIE</a:t>
            </a:r>
            <a:r>
              <a:rPr lang="en-US" sz="1800" i="0" u="none" strike="noStrike" cap="none">
                <a:solidFill>
                  <a:schemeClr val="dk1"/>
                </a:solidFill>
              </a:rPr>
              <a:t>)</a:t>
            </a:r>
            <a:endParaRPr sz="1800" i="0" u="none" strike="noStrike" cap="none">
              <a:solidFill>
                <a:schemeClr val="dk1"/>
              </a:solidFill>
            </a:endParaRPr>
          </a:p>
        </p:txBody>
      </p:sp>
      <p:sp>
        <p:nvSpPr>
          <p:cNvPr id="291" name="Google Shape;291;p45"/>
          <p:cNvSpPr/>
          <p:nvPr/>
        </p:nvSpPr>
        <p:spPr>
          <a:xfrm>
            <a:off x="5554225" y="3230650"/>
            <a:ext cx="1341300" cy="1241400"/>
          </a:xfrm>
          <a:prstGeom prst="mathNotEqual">
            <a:avLst>
              <a:gd name="adj1" fmla="val 23520"/>
              <a:gd name="adj2" fmla="val 6600000"/>
              <a:gd name="adj3" fmla="val 14864"/>
            </a:avLst>
          </a:prstGeom>
          <a:solidFill>
            <a:srgbClr val="123E8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0452" y="2390752"/>
            <a:ext cx="2081300" cy="20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 rotWithShape="1">
          <a:blip r:embed="rId4">
            <a:alphaModFix/>
          </a:blip>
          <a:srcRect l="1166" t="4417" b="2576"/>
          <a:stretch/>
        </p:blipFill>
        <p:spPr>
          <a:xfrm>
            <a:off x="549901" y="2548800"/>
            <a:ext cx="4392957" cy="15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5"/>
          <p:cNvSpPr txBox="1"/>
          <p:nvPr/>
        </p:nvSpPr>
        <p:spPr>
          <a:xfrm>
            <a:off x="1172825" y="1766675"/>
            <a:ext cx="292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</a:rPr>
              <a:t>Integration</a:t>
            </a:r>
            <a:endParaRPr sz="27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95" name="Google Shape;295;p45"/>
          <p:cNvSpPr txBox="1"/>
          <p:nvPr/>
        </p:nvSpPr>
        <p:spPr>
          <a:xfrm>
            <a:off x="7958150" y="1766675"/>
            <a:ext cx="29259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-US" sz="2700" b="1" i="0" u="none" strike="noStrike" cap="none">
                <a:solidFill>
                  <a:srgbClr val="000000"/>
                </a:solidFill>
              </a:rPr>
              <a:t>Interoperability</a:t>
            </a:r>
            <a:endParaRPr sz="2700" b="1" i="0" u="none" strike="noStrike" cap="none">
              <a:solidFill>
                <a:srgbClr val="000000"/>
              </a:solidFill>
            </a:endParaRPr>
          </a:p>
        </p:txBody>
      </p:sp>
      <p:sp>
        <p:nvSpPr>
          <p:cNvPr id="296" name="Google Shape;296;p45"/>
          <p:cNvSpPr txBox="1">
            <a:spLocks noGrp="1"/>
          </p:cNvSpPr>
          <p:nvPr>
            <p:ph type="body" idx="4294967295"/>
          </p:nvPr>
        </p:nvSpPr>
        <p:spPr>
          <a:xfrm>
            <a:off x="373233" y="6462301"/>
            <a:ext cx="11226300" cy="2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" tIns="0" rIns="18000" bIns="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Source: </a:t>
            </a:r>
            <a:r>
              <a:rPr lang="en-US" sz="1300" u="sng">
                <a:solidFill>
                  <a:schemeClr val="hlink"/>
                </a:solidFill>
                <a:hlinkClick r:id="rId5"/>
              </a:rPr>
              <a:t>Digital Health: Planning National Systems training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>
            <a:spLocks noGrp="1"/>
          </p:cNvSpPr>
          <p:nvPr>
            <p:ph type="title"/>
          </p:nvPr>
        </p:nvSpPr>
        <p:spPr>
          <a:xfrm>
            <a:off x="415600" y="320067"/>
            <a:ext cx="7841100" cy="1311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Business motivations for standards</a:t>
            </a:r>
            <a:endParaRPr/>
          </a:p>
        </p:txBody>
      </p:sp>
      <p:sp>
        <p:nvSpPr>
          <p:cNvPr id="303" name="Google Shape;303;p46"/>
          <p:cNvSpPr txBox="1">
            <a:spLocks noGrp="1"/>
          </p:cNvSpPr>
          <p:nvPr>
            <p:ph type="body" idx="1"/>
          </p:nvPr>
        </p:nvSpPr>
        <p:spPr>
          <a:xfrm>
            <a:off x="415600" y="1768800"/>
            <a:ext cx="5465400" cy="483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Motivations for standards:</a:t>
            </a:r>
            <a:endParaRPr b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Be compatible with other systems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Prepare internationalization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Save effort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Reuse knowledge embedded in standards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Foster communities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Follow directives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Quality assurance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Risk mitigation</a:t>
            </a:r>
            <a:endParaRPr sz="2200" i="1"/>
          </a:p>
        </p:txBody>
      </p:sp>
      <p:sp>
        <p:nvSpPr>
          <p:cNvPr id="304" name="Google Shape;304;p46"/>
          <p:cNvSpPr txBox="1">
            <a:spLocks noGrp="1"/>
          </p:cNvSpPr>
          <p:nvPr>
            <p:ph type="body" idx="1"/>
          </p:nvPr>
        </p:nvSpPr>
        <p:spPr>
          <a:xfrm>
            <a:off x="6386000" y="1768800"/>
            <a:ext cx="6081600" cy="4235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Motivations for not using standards:</a:t>
            </a:r>
            <a:endParaRPr b="1"/>
          </a:p>
          <a:p>
            <a:pPr marL="457200" lvl="0" indent="-368300" algn="l" rtl="0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Project deadlines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Knowledge / resources / culture</a:t>
            </a:r>
            <a:endParaRPr sz="2200"/>
          </a:p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Customization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 i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FHIR Overview</a:t>
            </a:r>
            <a:endParaRPr/>
          </a:p>
        </p:txBody>
      </p:sp>
      <p:sp>
        <p:nvSpPr>
          <p:cNvPr id="372" name="Google Shape;372;p7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1"/>
          <p:cNvSpPr txBox="1">
            <a:spLocks noGrp="1"/>
          </p:cNvSpPr>
          <p:nvPr>
            <p:ph type="title"/>
          </p:nvPr>
        </p:nvSpPr>
        <p:spPr>
          <a:xfrm>
            <a:off x="609600" y="-3"/>
            <a:ext cx="10972800" cy="141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buSzPts val="4000"/>
            </a:pPr>
            <a:r>
              <a:rPr lang="en" sz="5333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does FHIR mean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78" name="Google Shape;378;p71"/>
          <p:cNvSpPr txBox="1">
            <a:spLocks noGrp="1"/>
          </p:cNvSpPr>
          <p:nvPr>
            <p:ph type="sldNum" idx="12"/>
          </p:nvPr>
        </p:nvSpPr>
        <p:spPr>
          <a:xfrm>
            <a:off x="11672708" y="6370543"/>
            <a:ext cx="423600" cy="330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</a:t>
            </a:fld>
            <a:endParaRPr sz="1333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1"/>
          <p:cNvSpPr txBox="1">
            <a:spLocks noGrp="1"/>
          </p:cNvSpPr>
          <p:nvPr>
            <p:ph type="body" idx="1"/>
          </p:nvPr>
        </p:nvSpPr>
        <p:spPr>
          <a:xfrm>
            <a:off x="609600" y="1600199"/>
            <a:ext cx="12452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7300" tIns="87300" rIns="87300" bIns="87300" rtlCol="0" anchor="t" anchorCtr="0">
            <a:noAutofit/>
          </a:bodyPr>
          <a:lstStyle/>
          <a:p>
            <a:pPr marL="320832" indent="-320832">
              <a:lnSpc>
                <a:spcPct val="150000"/>
              </a:lnSpc>
              <a:spcBef>
                <a:spcPts val="0"/>
              </a:spcBef>
              <a:buClr>
                <a:srgbClr val="0070C0"/>
              </a:buClr>
              <a:buSzPts val="2040"/>
              <a:buFont typeface="Merriweather Sans"/>
              <a:buChar char="•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F</a:t>
            </a:r>
            <a:endParaRPr/>
          </a:p>
          <a:p>
            <a:pPr marL="320832" indent="-320832"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2040"/>
              <a:buFont typeface="Merriweather Sans"/>
              <a:buChar char="•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H</a:t>
            </a:r>
            <a:endParaRPr/>
          </a:p>
          <a:p>
            <a:pPr marL="320832" indent="-320832"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2040"/>
              <a:buFont typeface="Merriweather Sans"/>
              <a:buChar char="•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endParaRPr/>
          </a:p>
          <a:p>
            <a:pPr marL="320832" indent="-320832"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2040"/>
              <a:buFont typeface="Merriweather Sans"/>
              <a:buChar char="•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R</a:t>
            </a:r>
            <a:endParaRPr/>
          </a:p>
        </p:txBody>
      </p:sp>
      <p:sp>
        <p:nvSpPr>
          <p:cNvPr id="380" name="Google Shape;380;p71"/>
          <p:cNvSpPr txBox="1"/>
          <p:nvPr/>
        </p:nvSpPr>
        <p:spPr>
          <a:xfrm>
            <a:off x="1862667" y="1600199"/>
            <a:ext cx="9104800" cy="52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7300" tIns="87300" rIns="87300" bIns="87300" anchor="t" anchorCtr="0">
            <a:noAutofit/>
          </a:bodyPr>
          <a:lstStyle/>
          <a:p>
            <a:pPr>
              <a:lnSpc>
                <a:spcPct val="150000"/>
              </a:lnSpc>
              <a:buClr>
                <a:srgbClr val="0070C0"/>
              </a:buClr>
              <a:buSzPts val="3400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Fast </a:t>
            </a:r>
            <a:r>
              <a:rPr lang="en" sz="36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(to model and to implement)</a:t>
            </a:r>
            <a:endParaRPr sz="2400"/>
          </a:p>
          <a:p>
            <a:pPr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3400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Health </a:t>
            </a:r>
            <a:r>
              <a:rPr lang="en" sz="36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(why we’re here)</a:t>
            </a:r>
            <a:endParaRPr sz="2400"/>
          </a:p>
          <a:p>
            <a:pPr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3400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Interoperability </a:t>
            </a:r>
            <a:r>
              <a:rPr lang="en" sz="36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(ditto)</a:t>
            </a:r>
            <a:endParaRPr sz="2400"/>
          </a:p>
          <a:p>
            <a:pPr>
              <a:lnSpc>
                <a:spcPct val="150000"/>
              </a:lnSpc>
              <a:spcBef>
                <a:spcPts val="667"/>
              </a:spcBef>
              <a:buClr>
                <a:srgbClr val="0070C0"/>
              </a:buClr>
              <a:buSzPts val="3400"/>
            </a:pPr>
            <a:r>
              <a:rPr lang="en" sz="4533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Resources </a:t>
            </a:r>
            <a:r>
              <a:rPr lang="en" sz="36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(the core data models)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WHO_palette">
      <a:dk1>
        <a:srgbClr val="000000"/>
      </a:dk1>
      <a:lt1>
        <a:srgbClr val="FFFFFF"/>
      </a:lt1>
      <a:dk2>
        <a:srgbClr val="00205C"/>
      </a:dk2>
      <a:lt2>
        <a:srgbClr val="E7E6E6"/>
      </a:lt2>
      <a:accent1>
        <a:srgbClr val="0099DD"/>
      </a:accent1>
      <a:accent2>
        <a:srgbClr val="F16829"/>
      </a:accent2>
      <a:accent3>
        <a:srgbClr val="F3A81C"/>
      </a:accent3>
      <a:accent4>
        <a:srgbClr val="A6228C"/>
      </a:accent4>
      <a:accent5>
        <a:srgbClr val="5B2C86"/>
      </a:accent5>
      <a:accent6>
        <a:srgbClr val="80BC50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HO_presentation_template_R1_V06" id="{1BDC1073-AB81-8147-89C3-A79EC2A6301F}" vid="{9D092595-E6B8-C345-B470-402B85CA4A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CBCFBF4DD2D54C85617D2FEC737AB8" ma:contentTypeVersion="11" ma:contentTypeDescription="Create a new document." ma:contentTypeScope="" ma:versionID="c8715f5efe46ea3777063b9f1d473ac8">
  <xsd:schema xmlns:xsd="http://www.w3.org/2001/XMLSchema" xmlns:xs="http://www.w3.org/2001/XMLSchema" xmlns:p="http://schemas.microsoft.com/office/2006/metadata/properties" xmlns:ns2="a46756d9-7482-4965-a6c6-76d9fdd42a01" xmlns:ns3="1879b355-c40c-431b-86e4-2f871f6023ab" targetNamespace="http://schemas.microsoft.com/office/2006/metadata/properties" ma:root="true" ma:fieldsID="a571ee335dc5cb3ee32d2ada87fd31ab" ns2:_="" ns3:_="">
    <xsd:import namespace="a46756d9-7482-4965-a6c6-76d9fdd42a01"/>
    <xsd:import namespace="1879b355-c40c-431b-86e4-2f871f6023a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6756d9-7482-4965-a6c6-76d9fdd42a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a4eac88-8ae6-4a96-90c7-97bc93c844e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79b355-c40c-431b-86e4-2f871f6023a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879b355-c40c-431b-86e4-2f871f6023ab">
      <UserInfo>
        <DisplayName>ARMSTRONG, Timothy Peter</DisplayName>
        <AccountId>27</AccountId>
        <AccountType/>
      </UserInfo>
      <UserInfo>
        <DisplayName>Limited Access System Group For Web 072ab472-d802-4baf-ac59-2e336210d5ad</DisplayName>
        <AccountId>25</AccountId>
        <AccountType/>
      </UserInfo>
      <UserInfo>
        <DisplayName>DOLEA, Carmen Mihaela</DisplayName>
        <AccountId>28</AccountId>
        <AccountType/>
      </UserInfo>
      <UserInfo>
        <DisplayName>WHO - EC Trust Architecture Owners</DisplayName>
        <AccountId>6</AccountId>
        <AccountType/>
      </UserInfo>
      <UserInfo>
        <DisplayName>Everyone</DisplayName>
        <AccountId>10</AccountId>
        <AccountType/>
      </UserInfo>
      <UserInfo>
        <DisplayName>NT Service\spsearch</DisplayName>
        <AccountId>9</AccountId>
        <AccountType/>
      </UserInfo>
      <UserInfo>
        <DisplayName>Everyone except external users</DisplayName>
        <AccountId>8</AccountId>
        <AccountType/>
      </UserInfo>
      <UserInfo>
        <DisplayName>PIERCY, Kenneth</DisplayName>
        <AccountId>54</AccountId>
        <AccountType/>
      </UserInfo>
      <UserInfo>
        <DisplayName>HAINTZ-CARBONIN, Lisa</DisplayName>
        <AccountId>45</AccountId>
        <AccountType/>
      </UserInfo>
      <UserInfo>
        <DisplayName>AUERT, Joris</DisplayName>
        <AccountId>47</AccountId>
        <AccountType/>
      </UserInfo>
      <UserInfo>
        <DisplayName>NASH-MENDEZ, Natschja</DisplayName>
        <AccountId>13</AccountId>
        <AccountType/>
      </UserInfo>
      <UserInfo>
        <DisplayName>Vincent Pfammatter</DisplayName>
        <AccountId>69</AccountId>
        <AccountType/>
      </UserInfo>
      <UserInfo>
        <DisplayName>alain.alberini</DisplayName>
        <AccountId>91</AccountId>
        <AccountType/>
      </UserInfo>
      <UserInfo>
        <DisplayName>stephanie.chuffart</DisplayName>
        <AccountId>92</AccountId>
        <AccountType/>
      </UserInfo>
      <UserInfo>
        <DisplayName>MEHL, Garrett Livingston</DisplayName>
        <AccountId>15</AccountId>
        <AccountType/>
      </UserInfo>
      <UserInfo>
        <DisplayName>LABRIQUE, Alain</DisplayName>
        <AccountId>23</AccountId>
        <AccountType/>
      </UserInfo>
      <UserInfo>
        <DisplayName>LEITNER, Carl</DisplayName>
        <AccountId>17</AccountId>
        <AccountType/>
      </UserInfo>
      <UserInfo>
        <DisplayName>HASSAN, Alhassan</DisplayName>
        <AccountId>124</AccountId>
        <AccountType/>
      </UserInfo>
    </SharedWithUsers>
    <lcf76f155ced4ddcb4097134ff3c332f xmlns="a46756d9-7482-4965-a6c6-76d9fdd42a0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062F1C2-33B9-4D76-834C-EEA8DCD016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9BCA5F0-2E5D-4CF3-B932-C9A510FB4376}">
  <ds:schemaRefs>
    <ds:schemaRef ds:uri="1879b355-c40c-431b-86e4-2f871f6023ab"/>
    <ds:schemaRef ds:uri="a46756d9-7482-4965-a6c6-76d9fdd42a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1F4DC27-DB01-434F-90C8-758A5698A921}">
  <ds:schemaRefs>
    <ds:schemaRef ds:uri="http://schemas.openxmlformats.org/package/2006/metadata/core-propertie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terms/"/>
    <ds:schemaRef ds:uri="http://schemas.microsoft.com/office/infopath/2007/PartnerControls"/>
    <ds:schemaRef ds:uri="1879b355-c40c-431b-86e4-2f871f6023ab"/>
    <ds:schemaRef ds:uri="a46756d9-7482-4965-a6c6-76d9fdd42a0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WHO_presentation_template_R1_V06</Template>
  <TotalTime>4449</TotalTime>
  <Words>1391</Words>
  <Application>Microsoft Macintosh PowerPoint</Application>
  <PresentationFormat>Widescreen</PresentationFormat>
  <Paragraphs>206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8" baseType="lpstr">
      <vt:lpstr>Arial</vt:lpstr>
      <vt:lpstr>Arial Black</vt:lpstr>
      <vt:lpstr>Calibri</vt:lpstr>
      <vt:lpstr>docs-Calibri</vt:lpstr>
      <vt:lpstr>Ebrima</vt:lpstr>
      <vt:lpstr>Merriweather Sans</vt:lpstr>
      <vt:lpstr>Noto Sans</vt:lpstr>
      <vt:lpstr>Open Sans</vt:lpstr>
      <vt:lpstr>Quattrocento Sans</vt:lpstr>
      <vt:lpstr>Trebuchet MS</vt:lpstr>
      <vt:lpstr>Verdana</vt:lpstr>
      <vt:lpstr>Office Theme</vt:lpstr>
      <vt:lpstr>Brief Introduction to HL7 FHIR for SMART Guidelines</vt:lpstr>
      <vt:lpstr>Agenda  1) What is FHIR   2) What is a machine readable L3 SMART Guideline   3) Skills to be covered for successful L3 adoption  </vt:lpstr>
      <vt:lpstr>What is interoperability?</vt:lpstr>
      <vt:lpstr>What is interoperability?</vt:lpstr>
      <vt:lpstr>PowerPoint Presentation</vt:lpstr>
      <vt:lpstr>Integration versus Interoperability </vt:lpstr>
      <vt:lpstr>Business motivations for standards</vt:lpstr>
      <vt:lpstr>FHIR Overview</vt:lpstr>
      <vt:lpstr>What does FHIR mean</vt:lpstr>
      <vt:lpstr>Navigating FHIR*</vt:lpstr>
      <vt:lpstr>HL7 FHIR Data Model</vt:lpstr>
      <vt:lpstr>Navigating FHIR</vt:lpstr>
      <vt:lpstr>Elements in the model</vt:lpstr>
      <vt:lpstr>Cardinalities</vt:lpstr>
      <vt:lpstr>Data Types</vt:lpstr>
      <vt:lpstr>PowerPoint Presentation</vt:lpstr>
      <vt:lpstr>Vocabulary Binding</vt:lpstr>
      <vt:lpstr>PowerPoint Presentation</vt:lpstr>
      <vt:lpstr>Some Key Resources: Clinical</vt:lpstr>
      <vt:lpstr>FHIR and SMART Guidelines</vt:lpstr>
      <vt:lpstr>The SMART Guidelines provide guidance on the health content component of the three components required for a digital health intervention</vt:lpstr>
      <vt:lpstr>SMART Guidelines are a new approach to representing WHO content as digital health components to preserve fidelity and accelerate uptake </vt:lpstr>
      <vt:lpstr>Components of a L2 Digital Adaptation Kit (DAK) </vt:lpstr>
      <vt:lpstr>Authoring an L3 FHIR Implementation Guide</vt:lpstr>
      <vt:lpstr>FHIR Training Tracks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presentation</dc:title>
  <dc:subject/>
  <dc:creator>alhassan@who.int</dc:creator>
  <cp:keywords/>
  <dc:description/>
  <cp:lastModifiedBy>LEITNER, Carl</cp:lastModifiedBy>
  <cp:revision>7</cp:revision>
  <cp:lastPrinted>1601-01-01T00:00:00Z</cp:lastPrinted>
  <dcterms:created xsi:type="dcterms:W3CDTF">2022-05-27T09:31:14Z</dcterms:created>
  <dcterms:modified xsi:type="dcterms:W3CDTF">2024-09-26T05:27:23Z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0x01010017CBCFBF4DD2D54C85617D2FEC737AB8</vt:lpwstr>
  </property>
  <property fmtid="{D5CDD505-2E9C-101B-9397-08002B2CF9AE}" pid="3" name="MediaServiceImageTags">
    <vt:lpwstr/>
  </property>
</Properties>
</file>